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3.xml" ContentType="application/vnd.openxmlformats-officedocument.presentationml.tags+xml"/>
  <Override PartName="/ppt/notesSlides/notesSlide40.xml" ContentType="application/vnd.openxmlformats-officedocument.presentationml.notesSlide+xml"/>
  <Override PartName="/ppt/tags/tag2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5" r:id="rId4"/>
    <p:sldId id="273" r:id="rId5"/>
    <p:sldId id="317" r:id="rId6"/>
    <p:sldId id="299" r:id="rId7"/>
    <p:sldId id="281" r:id="rId8"/>
    <p:sldId id="266" r:id="rId9"/>
    <p:sldId id="267" r:id="rId10"/>
    <p:sldId id="268" r:id="rId11"/>
    <p:sldId id="324" r:id="rId12"/>
    <p:sldId id="325" r:id="rId13"/>
    <p:sldId id="326" r:id="rId14"/>
    <p:sldId id="327" r:id="rId15"/>
    <p:sldId id="269" r:id="rId16"/>
    <p:sldId id="288" r:id="rId17"/>
    <p:sldId id="279" r:id="rId18"/>
    <p:sldId id="284" r:id="rId19"/>
    <p:sldId id="285" r:id="rId20"/>
    <p:sldId id="286" r:id="rId21"/>
    <p:sldId id="314" r:id="rId22"/>
    <p:sldId id="278" r:id="rId23"/>
    <p:sldId id="294" r:id="rId24"/>
    <p:sldId id="316" r:id="rId25"/>
    <p:sldId id="295" r:id="rId26"/>
    <p:sldId id="293" r:id="rId27"/>
    <p:sldId id="300" r:id="rId28"/>
    <p:sldId id="292" r:id="rId29"/>
    <p:sldId id="291" r:id="rId30"/>
    <p:sldId id="301" r:id="rId31"/>
    <p:sldId id="272" r:id="rId32"/>
    <p:sldId id="322" r:id="rId33"/>
    <p:sldId id="305" r:id="rId34"/>
    <p:sldId id="304" r:id="rId35"/>
    <p:sldId id="306" r:id="rId36"/>
    <p:sldId id="309" r:id="rId37"/>
    <p:sldId id="307" r:id="rId38"/>
    <p:sldId id="310" r:id="rId39"/>
    <p:sldId id="323" r:id="rId40"/>
    <p:sldId id="277" r:id="rId41"/>
    <p:sldId id="315" r:id="rId42"/>
    <p:sldId id="26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55556" autoAdjust="0"/>
  </p:normalViewPr>
  <p:slideViewPr>
    <p:cSldViewPr snapToGrid="0" snapToObjects="1">
      <p:cViewPr varScale="1">
        <p:scale>
          <a:sx n="50" d="100"/>
          <a:sy n="50" d="100"/>
        </p:scale>
        <p:origin x="2016" y="3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capacity</c:v>
                </c:pt>
              </c:strCache>
            </c:strRef>
          </c:tx>
          <c:spPr>
            <a:ln w="635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5C3-4344-87F0-4235B6B4EE3D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시트1!$A$2:$A$6</c:f>
              <c:strCache>
                <c:ptCount val="5"/>
                <c:pt idx="0">
                  <c:v>original</c:v>
                </c:pt>
                <c:pt idx="1">
                  <c:v>400</c:v>
                </c:pt>
                <c:pt idx="2">
                  <c:v>200</c:v>
                </c:pt>
                <c:pt idx="3">
                  <c:v>100</c:v>
                </c:pt>
                <c:pt idx="4">
                  <c:v>20</c:v>
                </c:pt>
              </c:strCache>
            </c:strRef>
          </c:cat>
          <c:val>
            <c:numRef>
              <c:f>시트1!$B$2:$B$6</c:f>
              <c:numCache>
                <c:formatCode>General</c:formatCode>
                <c:ptCount val="5"/>
                <c:pt idx="0">
                  <c:v>288457</c:v>
                </c:pt>
                <c:pt idx="1">
                  <c:v>116314</c:v>
                </c:pt>
                <c:pt idx="2">
                  <c:v>58158</c:v>
                </c:pt>
                <c:pt idx="3">
                  <c:v>29349</c:v>
                </c:pt>
                <c:pt idx="4">
                  <c:v>5467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C3-4344-87F0-4235B6B4EE3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20139904"/>
        <c:axId val="2118022032"/>
      </c:lineChart>
      <c:catAx>
        <c:axId val="2120139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/>
                  <a:t>R</a:t>
                </a:r>
                <a:r>
                  <a:rPr lang="en-US" altLang="ko-KR" sz="2000" baseline="0" dirty="0"/>
                  <a:t> value</a:t>
                </a:r>
                <a:endParaRPr lang="ko-KR" alt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8022032"/>
        <c:crosses val="autoZero"/>
        <c:auto val="1"/>
        <c:lblAlgn val="ctr"/>
        <c:lblOffset val="100"/>
        <c:noMultiLvlLbl val="0"/>
      </c:catAx>
      <c:valAx>
        <c:axId val="2118022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2000" dirty="0"/>
                  <a:t>Capacity</a:t>
                </a:r>
              </a:p>
              <a:p>
                <a:pPr>
                  <a:defRPr sz="2000"/>
                </a:pPr>
                <a:r>
                  <a:rPr lang="en-US" altLang="ko-KR" sz="2000" dirty="0"/>
                  <a:t>(KB)</a:t>
                </a:r>
                <a:endParaRPr lang="ko-KR" alt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crossAx val="212013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4F8D-41B6-CB41-AEB8-24BD94EC1BDF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3619B-1671-9946-8C7F-C6DF540131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0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Good morning!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Thank you for attending our presentation.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I’m delighted to introduce our research today.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My name is </a:t>
            </a:r>
            <a:r>
              <a:rPr kumimoji="1" lang="en-US" altLang="ko-KR" baseline="0" dirty="0" err="1"/>
              <a:t>kisang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 err="1"/>
              <a:t>cho</a:t>
            </a:r>
            <a:r>
              <a:rPr kumimoji="1" lang="en-US" altLang="ko-KR" baseline="0" dirty="0"/>
              <a:t>, and this is my partner </a:t>
            </a:r>
            <a:r>
              <a:rPr kumimoji="1" lang="en-US" altLang="ko-KR" baseline="0" dirty="0" err="1"/>
              <a:t>Doona</a:t>
            </a:r>
            <a:r>
              <a:rPr kumimoji="1" lang="en-US" altLang="ko-KR" baseline="0" dirty="0"/>
              <a:t> Lee.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The topic of today’s presentation is efficient compression of 3D volumes for rendering and visualization.</a:t>
            </a: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0635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dirty="0"/>
              <a:t>The diagram above shows the basic project overview</a:t>
            </a:r>
            <a:r>
              <a:rPr kumimoji="1" lang="en-US" altLang="ko-KR" sz="1000" baseline="0" dirty="0"/>
              <a:t>. </a:t>
            </a:r>
          </a:p>
          <a:p>
            <a:r>
              <a:rPr kumimoji="1" lang="en-US" altLang="ko-KR" sz="1000" dirty="0"/>
              <a:t>We can divide our research</a:t>
            </a:r>
            <a:r>
              <a:rPr kumimoji="1" lang="en-US" altLang="ko-KR" sz="1000" baseline="0" dirty="0"/>
              <a:t> into 4</a:t>
            </a:r>
            <a:r>
              <a:rPr kumimoji="1" lang="en-US" altLang="ko-KR" sz="1000" dirty="0"/>
              <a:t> steps,</a:t>
            </a:r>
            <a:r>
              <a:rPr kumimoji="1" lang="en-US" altLang="ko-KR" sz="1000" baseline="0" dirty="0"/>
              <a:t> </a:t>
            </a:r>
          </a:p>
          <a:p>
            <a:r>
              <a:rPr kumimoji="1" lang="en-US" altLang="ko-KR" sz="1200" baseline="0" dirty="0"/>
              <a:t>The first to third step is to compress the 3D volume file.</a:t>
            </a: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25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baseline="0" dirty="0"/>
              <a:t>first step is making a tree.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52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baseline="0" dirty="0"/>
              <a:t>Second step is making a matrix.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8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baseline="0" dirty="0"/>
              <a:t>Third is compression by matrix factorization</a:t>
            </a:r>
            <a:endParaRPr kumimoji="1" lang="en-US" altLang="ko-K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900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baseline="0" dirty="0"/>
              <a:t>and the final step is to decompress the result of the first step.</a:t>
            </a:r>
          </a:p>
          <a:p>
            <a:endParaRPr kumimoji="1" lang="en-US" altLang="ko-KR" sz="1000" baseline="0" dirty="0"/>
          </a:p>
          <a:p>
            <a:r>
              <a:rPr kumimoji="1" lang="en-US" altLang="ko-KR" sz="1000" baseline="0" dirty="0"/>
              <a:t>Then she will talk about more detail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055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Let’s talk about this in more detail.</a:t>
            </a:r>
          </a:p>
          <a:p>
            <a:r>
              <a:rPr kumimoji="1" lang="en-US" altLang="ko-KR" dirty="0"/>
              <a:t>Suppose there is a cute rabbit model.</a:t>
            </a:r>
          </a:p>
          <a:p>
            <a:r>
              <a:rPr kumimoji="1" lang="en-US" altLang="ko-KR" dirty="0"/>
              <a:t>We want</a:t>
            </a:r>
            <a:r>
              <a:rPr kumimoji="1" lang="en-US" altLang="ko-KR" baseline="0" dirty="0"/>
              <a:t> to store it in a computer.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좀 더 자세한 이야가를 해보자</a:t>
            </a:r>
            <a:endParaRPr kumimoji="1" lang="en-US" altLang="ko-KR" dirty="0"/>
          </a:p>
          <a:p>
            <a:r>
              <a:rPr kumimoji="1" lang="ko-KR" altLang="en-US" dirty="0"/>
              <a:t>귀여운 토끼 모델을 컴퓨터에 저장하고자 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57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How can we do that</a:t>
            </a:r>
            <a:r>
              <a:rPr kumimoji="1" lang="en-US" altLang="ko-KR" baseline="0" dirty="0"/>
              <a:t>?</a:t>
            </a:r>
          </a:p>
          <a:p>
            <a:r>
              <a:rPr kumimoji="1" lang="en-US" altLang="ko-KR" baseline="0" dirty="0"/>
              <a:t>This is one of the method.</a:t>
            </a:r>
            <a:endParaRPr kumimoji="1" lang="en-US" altLang="ko-KR" dirty="0"/>
          </a:p>
          <a:p>
            <a:r>
              <a:rPr kumimoji="1" lang="en-US" altLang="ko-KR" dirty="0"/>
              <a:t>Put the rabbit in a box.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And remove the portion of the box except</a:t>
            </a:r>
            <a:r>
              <a:rPr kumimoji="1" lang="en-US" altLang="ko-KR" baseline="0" dirty="0"/>
              <a:t> the model.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266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And we tried to compress the model.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This is first stage of compression, we will store this rabbit in a tree.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(click)Put the rabbit in a</a:t>
            </a:r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box.</a:t>
            </a:r>
          </a:p>
          <a:p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split the box like this.(click, click, click)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824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presentation outline. </a:t>
            </a:r>
          </a:p>
          <a:p>
            <a:r>
              <a:rPr kumimoji="1" lang="en-US" altLang="ko-KR" dirty="0"/>
              <a:t>We will</a:t>
            </a:r>
            <a:r>
              <a:rPr kumimoji="1" lang="en-US" altLang="ko-KR" baseline="0" dirty="0"/>
              <a:t> talk</a:t>
            </a:r>
            <a:r>
              <a:rPr kumimoji="1" lang="en-US" altLang="ko-KR" dirty="0"/>
              <a:t> about research</a:t>
            </a:r>
            <a:r>
              <a:rPr kumimoji="1" lang="en-US" altLang="ko-KR" baseline="0" dirty="0"/>
              <a:t> background, goal, overview, progress</a:t>
            </a:r>
          </a:p>
          <a:p>
            <a:r>
              <a:rPr kumimoji="1" lang="en-US" altLang="ko-KR" baseline="0" dirty="0"/>
              <a:t>and we will show you the Demo video of our project and finally we will welcome your questions.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59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(click)Now we got eight sub-volumes including the parts of the rabbit model.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Recursively split sub-volumes, then we can make a tree.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In this work, we must have a stop condition.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쪼개는 작업을 리컬시브하게 반복하여 트리를 만든다</a:t>
            </a:r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  <a:p>
            <a:r>
              <a:rPr kumimoji="1" lang="en-US" altLang="ko-KR" dirty="0"/>
              <a:t>19</a:t>
            </a:r>
            <a:r>
              <a:rPr kumimoji="1" lang="ko-KR" altLang="en-US" dirty="0"/>
              <a:t>쪽 전에 </a:t>
            </a:r>
            <a:r>
              <a:rPr kumimoji="1" lang="en-US" altLang="ko-KR" dirty="0"/>
              <a:t>sub-volume</a:t>
            </a:r>
            <a:r>
              <a:rPr kumimoji="1" lang="ko-KR" altLang="en-US" dirty="0"/>
              <a:t> </a:t>
            </a:r>
            <a:r>
              <a:rPr kumimoji="1" lang="en-US" altLang="ko-KR" dirty="0"/>
              <a:t>split</a:t>
            </a:r>
            <a:r>
              <a:rPr kumimoji="1" lang="en-US" altLang="ko-KR" baseline="0" dirty="0"/>
              <a:t> recon~ we got tree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essential conditions that must be confirmed.</a:t>
            </a:r>
          </a:p>
          <a:p>
            <a:r>
              <a:rPr kumimoji="1" lang="en-US" altLang="ko-KR" baseline="0" dirty="0"/>
              <a:t>First, check if the sub-volume is smaller than the minimum size </a:t>
            </a:r>
          </a:p>
          <a:p>
            <a:r>
              <a:rPr kumimoji="1" lang="en-US" altLang="ko-KR" baseline="0" dirty="0"/>
              <a:t>Second condition is if the model within the sub-volume is too small.</a:t>
            </a:r>
          </a:p>
          <a:p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This condition should be applied recursively to all sub-volumes.</a:t>
            </a:r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우리에겐 필수적으로 확인해야 할 두 가지 조건이 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자 이제 모든 조각들에 대해 이 조건을 적용할 것이다</a:t>
            </a:r>
            <a:r>
              <a:rPr kumimoji="1" lang="en-US" altLang="ko-KR" baseline="0" dirty="0"/>
              <a:t>.</a:t>
            </a:r>
          </a:p>
          <a:p>
            <a:endParaRPr kumimoji="1" lang="en-US" altLang="ko-KR" baseline="0" dirty="0"/>
          </a:p>
          <a:p>
            <a:r>
              <a:rPr kumimoji="1" lang="ko-KR" altLang="en-US" baseline="0" dirty="0">
                <a:solidFill>
                  <a:srgbClr val="FF0000"/>
                </a:solidFill>
              </a:rPr>
              <a:t>그냥 끝나는 조건이라는 것만 설명할 것</a:t>
            </a:r>
            <a:r>
              <a:rPr kumimoji="1" lang="en-US" altLang="ko-KR" baseline="0" dirty="0">
                <a:solidFill>
                  <a:srgbClr val="FF0000"/>
                </a:solidFill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8287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On the basis of the flow</a:t>
            </a:r>
            <a:r>
              <a:rPr kumimoji="1" lang="en-US" altLang="ko-KR" baseline="0" dirty="0"/>
              <a:t> chart.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Check is it leaf node?</a:t>
            </a:r>
            <a:r>
              <a:rPr kumimoji="1" lang="en-US" altLang="ko-KR" baseline="0" dirty="0"/>
              <a:t> then</a:t>
            </a:r>
            <a:r>
              <a:rPr kumimoji="1" lang="en-US" altLang="ko-KR" dirty="0"/>
              <a:t> </a:t>
            </a:r>
            <a:r>
              <a:rPr kumimoji="1" lang="en-US" altLang="ko-KR" baseline="0" dirty="0"/>
              <a:t>check the two conditions we saw before.</a:t>
            </a:r>
          </a:p>
          <a:p>
            <a:r>
              <a:rPr kumimoji="1" lang="en-US" altLang="ko-KR" dirty="0"/>
              <a:t>If it satisfies the conditions, stop.</a:t>
            </a:r>
          </a:p>
          <a:p>
            <a:r>
              <a:rPr kumimoji="1" lang="en-US" altLang="ko-KR" dirty="0"/>
              <a:t>But</a:t>
            </a:r>
            <a:r>
              <a:rPr kumimoji="1" lang="en-US" altLang="ko-KR" baseline="0" dirty="0"/>
              <a:t> if it doesn’t, continue with the work until the end.</a:t>
            </a:r>
          </a:p>
          <a:p>
            <a:endParaRPr kumimoji="1"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Through these operations, we can obtain the tree which is stored input data.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조각들은 이 순서도에 따라 처리한다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조각들이 리프 노드인지 확인하고</a:t>
            </a:r>
            <a:endParaRPr kumimoji="1" lang="en-US" altLang="ko-KR" dirty="0"/>
          </a:p>
          <a:p>
            <a:r>
              <a:rPr kumimoji="1" lang="ko-KR" altLang="en-US" dirty="0"/>
              <a:t>앞서 언급한 두 개의 조건을 확인한다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조건이 맞다면 조각을 나누는 것을 멈추고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조건이 맞지 않는다면 해당 조각을 다시 나누어 나눈 조각으로 이 과정을 반복한다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Like this.</a:t>
            </a:r>
          </a:p>
          <a:p>
            <a:r>
              <a:rPr kumimoji="1" lang="en-US" altLang="ko-KR" dirty="0"/>
              <a:t>(click)Now</a:t>
            </a:r>
            <a:r>
              <a:rPr kumimoji="1" lang="en-US" altLang="ko-KR" baseline="0" dirty="0"/>
              <a:t> we have a tree.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595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</a:t>
            </a:r>
            <a:r>
              <a:rPr kumimoji="1" lang="en-US" altLang="ko-KR" baseline="0" dirty="0"/>
              <a:t> is the part of our result from our project.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en-US" altLang="ko-KR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are slice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3D volume.</a:t>
            </a:r>
            <a:endParaRPr kumimoji="1" lang="en-US" altLang="ko-KR" baseline="0" dirty="0"/>
          </a:p>
          <a:p>
            <a:r>
              <a:rPr kumimoji="1" lang="en-US" altLang="ko-KR" baseline="0" dirty="0"/>
              <a:t>The left side shows the original file and the right side shows the leaf nodes. </a:t>
            </a:r>
          </a:p>
          <a:p>
            <a:endParaRPr kumimoji="1" lang="en-US" altLang="ko-KR" baseline="0" dirty="0"/>
          </a:p>
          <a:p>
            <a:r>
              <a:rPr kumimoji="1" lang="ko-KR" altLang="en-US" baseline="0" dirty="0"/>
              <a:t>트리 스텝 원 끝에 넣을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3851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(click)And these are the leaf nodes of the tree.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Remove</a:t>
            </a:r>
            <a:r>
              <a:rPr kumimoji="1" lang="en-US" altLang="ko-KR" baseline="0" dirty="0"/>
              <a:t> all the things except the leaf nodes.</a:t>
            </a:r>
            <a:endParaRPr kumimoji="1"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We want to represent the leaf nodes as a matrix.</a:t>
            </a:r>
          </a:p>
          <a:p>
            <a:r>
              <a:rPr kumimoji="1" lang="en-US" altLang="ko-KR" dirty="0"/>
              <a:t>Bringing the leaf node to the top.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스텝 투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794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Every node will convert to a single vertical line of the matrix.</a:t>
            </a:r>
          </a:p>
          <a:p>
            <a:r>
              <a:rPr kumimoji="1" lang="en-US" altLang="ko-KR" dirty="0"/>
              <a:t>However, since the sizes of the leaf nodes are different, the length of each column</a:t>
            </a:r>
            <a:r>
              <a:rPr kumimoji="1" lang="en-US" altLang="ko-KR" baseline="0" dirty="0"/>
              <a:t> has to be different.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807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So we put zeroes in the empty spaces to complete the matrix and to avoid the blank spaces.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489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Now matrix A has been completed.</a:t>
            </a:r>
          </a:p>
          <a:p>
            <a:r>
              <a:rPr kumimoji="1" lang="ko-KR" altLang="en-US" dirty="0"/>
              <a:t>이제 우리는 행렬</a:t>
            </a:r>
            <a:r>
              <a:rPr kumimoji="1" lang="en-US" altLang="ko-KR" dirty="0"/>
              <a:t>A</a:t>
            </a:r>
            <a:r>
              <a:rPr kumimoji="1" lang="ko-KR" altLang="en-US" dirty="0"/>
              <a:t>를 완성했다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4399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Let’s move to step 3.</a:t>
            </a:r>
          </a:p>
          <a:p>
            <a:r>
              <a:rPr kumimoji="1" lang="en-US" altLang="ko-KR" dirty="0"/>
              <a:t>This is the </a:t>
            </a:r>
            <a:r>
              <a:rPr kumimoji="1" lang="en-US" altLang="ko-KR" baseline="0" dirty="0"/>
              <a:t>most important part of our project.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But it’s simple.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Matrix</a:t>
            </a:r>
            <a:r>
              <a:rPr kumimoji="1" lang="en-US" altLang="ko-KR" baseline="0" dirty="0"/>
              <a:t> A is </a:t>
            </a:r>
            <a:r>
              <a:rPr kumimoji="1" lang="en-US" altLang="ko-KR" baseline="0" dirty="0" err="1"/>
              <a:t>toooo</a:t>
            </a:r>
            <a:r>
              <a:rPr kumimoji="1" lang="en-US" altLang="ko-KR" baseline="0" dirty="0"/>
              <a:t> large. Sometimes it takes several dozens of gigabytes.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527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We can express the matrix A by two small matrices P and Q by using</a:t>
            </a:r>
            <a:r>
              <a:rPr kumimoji="1" lang="en-US" altLang="ko-KR" baseline="0" dirty="0"/>
              <a:t> Matrix Factorization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 and Q are much smaller than the matrix A,</a:t>
            </a:r>
          </a:p>
          <a:p>
            <a:r>
              <a:rPr kumimoji="1" lang="en-US" altLang="ko-KR" dirty="0"/>
              <a:t>So</a:t>
            </a:r>
            <a:r>
              <a:rPr kumimoji="1" lang="en-US" altLang="ko-KR" baseline="0" dirty="0"/>
              <a:t> they can be stored more efficiently.</a:t>
            </a:r>
          </a:p>
          <a:p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In addition</a:t>
            </a:r>
            <a:r>
              <a:rPr kumimoji="1" lang="en-US" altLang="ko-KR" baseline="0" dirty="0"/>
              <a:t>, even in a compressed state, we can access a point of the model by using the matrix operation.</a:t>
            </a:r>
          </a:p>
          <a:p>
            <a:r>
              <a:rPr kumimoji="1" lang="en-US" altLang="ko-KR" baseline="0" dirty="0"/>
              <a:t>This is much faster than traditional compression methods which have to be decompressed every time you want to reach a certain point.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스텝 삼의 시작</a:t>
            </a:r>
            <a:endParaRPr kumimoji="1"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메트릭스 </a:t>
            </a:r>
            <a:r>
              <a:rPr kumimoji="1" lang="en-US" altLang="ko-KR" baseline="0" dirty="0"/>
              <a:t>A</a:t>
            </a:r>
            <a:r>
              <a:rPr kumimoji="1" lang="ko-KR" altLang="en-US" baseline="0" dirty="0"/>
              <a:t>가 크다는 것을 다시 상기시켜 줄 것</a:t>
            </a:r>
            <a:r>
              <a:rPr kumimoji="1"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Combine the P&amp;Q is much smaller than A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Motivate first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713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There is an R value that determines the size of matrices</a:t>
            </a:r>
            <a:r>
              <a:rPr kumimoji="1" lang="en-US" altLang="ko-KR" baseline="0" dirty="0"/>
              <a:t> P and Q.</a:t>
            </a:r>
          </a:p>
          <a:p>
            <a:r>
              <a:rPr kumimoji="1" lang="en-US" altLang="ko-KR" baseline="0" dirty="0"/>
              <a:t>R is much smaller than m and n, but it can control P and Q by change value 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P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Q</a:t>
            </a:r>
            <a:r>
              <a:rPr kumimoji="1" lang="ko-KR" altLang="en-US" dirty="0"/>
              <a:t>의 크기를 결정하는 값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m, n</a:t>
            </a:r>
            <a:r>
              <a:rPr kumimoji="1" lang="ko-KR" altLang="en-US" dirty="0"/>
              <a:t>보다 훨씬 작지만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크기는 클 수도 있고 작을 수도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R1, r2</a:t>
            </a:r>
            <a:r>
              <a:rPr kumimoji="1" lang="ko-KR" altLang="en-US" dirty="0"/>
              <a:t>로 나눠서 할 것</a:t>
            </a:r>
            <a:endParaRPr kumimoji="1" lang="en-US" altLang="ko-KR" dirty="0"/>
          </a:p>
          <a:p>
            <a:r>
              <a:rPr kumimoji="1" lang="ko-KR" altLang="en-US" dirty="0"/>
              <a:t>뒤에꺼는 한장 더 나눠서 할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큰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왼쪽으로 할 것</a:t>
            </a:r>
            <a:endParaRPr kumimoji="1" lang="en-US" altLang="ko-KR" dirty="0"/>
          </a:p>
          <a:p>
            <a:r>
              <a:rPr kumimoji="1" lang="ko-KR" altLang="en-US" dirty="0"/>
              <a:t>인풋과 아웃풋이 뭔지 더 설명해야 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416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If R is big, we got</a:t>
            </a:r>
            <a:r>
              <a:rPr kumimoji="1" lang="en-US" altLang="ko-KR" baseline="0" dirty="0"/>
              <a:t> high accuracy but low compression.</a:t>
            </a:r>
          </a:p>
          <a:p>
            <a:r>
              <a:rPr kumimoji="1" lang="en-US" altLang="ko-KR" baseline="0" dirty="0"/>
              <a:t>If R is small, we got high compression but low accuracy.</a:t>
            </a:r>
          </a:p>
          <a:p>
            <a:endParaRPr kumimoji="1" lang="en-US" altLang="ko-KR" baseline="0" dirty="0"/>
          </a:p>
          <a:p>
            <a:r>
              <a:rPr kumimoji="1" lang="en-US" altLang="ko-KR" dirty="0"/>
              <a:t>We tried to find</a:t>
            </a:r>
            <a:r>
              <a:rPr kumimoji="1" lang="en-US" altLang="ko-KR" baseline="0" dirty="0"/>
              <a:t> a point which can maintain proper accuracy and compression efficiency.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값이 크다면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정확도가 높아지지만 압축률이 낮아지고</a:t>
            </a:r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값이 작다면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정확도가 낮지만 압축률이 높아진다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우리는 적정한 정확도를 유지하면서 압축효율을 높일 수 있는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값을 찾기 위해 노력했다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020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This</a:t>
            </a:r>
            <a:r>
              <a:rPr kumimoji="1" lang="en-US" altLang="ko-KR" baseline="0" dirty="0"/>
              <a:t> is part of our result.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Let’s see the change of reconstructed file according to R value.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The left one is the original file and right one is the reconstructed file when r is 400.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/>
              <a:t>They look almost identical.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ko-KR" altLang="en-US" dirty="0"/>
              <a:t>값의 변화에 따라 복원되는 파일이 어떻게 변화하는지 살펴보자</a:t>
            </a:r>
            <a:endParaRPr kumimoji="1" lang="en-US" altLang="ko-KR" dirty="0"/>
          </a:p>
          <a:p>
            <a:r>
              <a:rPr kumimoji="1" lang="ko-KR" altLang="en-US" dirty="0"/>
              <a:t>왼쪽은 원본 파일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400</a:t>
            </a:r>
            <a:r>
              <a:rPr kumimoji="1" lang="ko-KR" altLang="en-US" dirty="0"/>
              <a:t>으로 설정하였을 때 복원된 파일이다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거의 비슷해 보이죠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바뀌는거 오른쪽으로 바꿀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486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Change</a:t>
            </a:r>
            <a:r>
              <a:rPr kumimoji="1" lang="en-US" altLang="ko-KR" baseline="0" dirty="0"/>
              <a:t> R value to 200 and they are almost the same.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 이제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으로 바꿨다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그래도 거의 비슷하네요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521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Change to 100.</a:t>
            </a:r>
          </a:p>
          <a:p>
            <a:r>
              <a:rPr kumimoji="1" lang="en-US" altLang="ko-KR" dirty="0"/>
              <a:t>Can you</a:t>
            </a:r>
            <a:r>
              <a:rPr kumimoji="1" lang="en-US" altLang="ko-KR" baseline="0" dirty="0"/>
              <a:t> see any difference?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으로 바꾸면 차이가 느껴지나요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8522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To</a:t>
            </a:r>
            <a:r>
              <a:rPr kumimoji="1" lang="en-US" altLang="ko-KR" baseline="0" dirty="0"/>
              <a:t> show a significant difference, reduce the R value to 20.</a:t>
            </a:r>
          </a:p>
          <a:p>
            <a:r>
              <a:rPr kumimoji="1" lang="en-US" altLang="ko-KR" baseline="0" dirty="0"/>
              <a:t>Now you can feel a big difference.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Thus, the R value has a large influence on the compression and reconstruction.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큰 차이를 보여주기 위해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까지 줄여봤다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이처럼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값이 압축과 복원에 큰 영향을 미치는 것을 볼 수 있었다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562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그래프는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값 변화에 따른 용량 변화 그래프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aseline="0" dirty="0"/>
              <a:t>This is graph for changing capacity about r value changing.</a:t>
            </a:r>
          </a:p>
          <a:p>
            <a:r>
              <a:rPr kumimoji="1" lang="en-US" altLang="ko-KR" baseline="0" dirty="0"/>
              <a:t>We can </a:t>
            </a:r>
            <a:r>
              <a:rPr kumimoji="1" lang="en-US" altLang="ko-KR" baseline="0" dirty="0" err="1"/>
              <a:t>cofirm</a:t>
            </a:r>
            <a:r>
              <a:rPr kumimoji="1" lang="en-US" altLang="ko-KR" baseline="0" dirty="0"/>
              <a:t> changing of capacity for r value changing.</a:t>
            </a:r>
          </a:p>
          <a:p>
            <a:r>
              <a:rPr kumimoji="1" lang="en-US" altLang="ko-KR" dirty="0"/>
              <a:t>Also we knew</a:t>
            </a:r>
            <a:r>
              <a:rPr kumimoji="1" lang="en-US" altLang="ko-KR" baseline="0" dirty="0"/>
              <a:t> that if r value is 200 or 100, we get similar picture but capacity is much smaller.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우리는 </a:t>
            </a:r>
            <a:r>
              <a:rPr kumimoji="1" lang="en-US" altLang="ko-KR" dirty="0"/>
              <a:t>r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/>
              <a:t>값을 변경함에 따라 용량이 변하는걸 확인할 수 있었습니다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또한 </a:t>
            </a:r>
            <a:r>
              <a:rPr kumimoji="1" lang="en-US" altLang="ko-KR" baseline="0" dirty="0"/>
              <a:t>R</a:t>
            </a:r>
            <a:r>
              <a:rPr kumimoji="1" lang="ko-KR" altLang="en-US" baseline="0" dirty="0"/>
              <a:t>값이 </a:t>
            </a:r>
            <a:r>
              <a:rPr kumimoji="1" lang="en-US" altLang="ko-KR" baseline="0" dirty="0"/>
              <a:t>200 </a:t>
            </a:r>
            <a:r>
              <a:rPr kumimoji="1" lang="ko-KR" altLang="en-US" baseline="0" dirty="0"/>
              <a:t>혹은 </a:t>
            </a:r>
            <a:r>
              <a:rPr kumimoji="1" lang="en-US" altLang="ko-KR" baseline="0" dirty="0"/>
              <a:t>100</a:t>
            </a:r>
            <a:r>
              <a:rPr kumimoji="1" lang="ko-KR" altLang="en-US" baseline="0" dirty="0"/>
              <a:t>일 경우에도 비슷한 화질을 얻지만 용량은 현저히</a:t>
            </a:r>
            <a:endParaRPr kumimoji="1" lang="en-US" altLang="ko-KR" baseline="0" dirty="0"/>
          </a:p>
          <a:p>
            <a:r>
              <a:rPr kumimoji="1" lang="ko-KR" altLang="en-US" baseline="0" dirty="0"/>
              <a:t>줄었다는 것도 </a:t>
            </a:r>
            <a:r>
              <a:rPr kumimoji="1" lang="ko-KR" altLang="en-US" baseline="0" dirty="0" err="1"/>
              <a:t>알수</a:t>
            </a:r>
            <a:r>
              <a:rPr kumimoji="1" lang="ko-KR" altLang="en-US" baseline="0" dirty="0"/>
              <a:t> 있습니다</a:t>
            </a:r>
            <a:r>
              <a:rPr kumimoji="1" lang="en-US" altLang="ko-KR" baseline="0" dirty="0"/>
              <a:t>.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8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Let’s begin!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048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Those are image files that saved dates are compose of matrix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made by P and </a:t>
            </a:r>
            <a:r>
              <a:rPr kumimoji="1" lang="en-US" altLang="ko-KR" baseline="0" dirty="0" err="1"/>
              <a:t>qt</a:t>
            </a:r>
            <a:r>
              <a:rPr kumimoji="1" lang="en-US" altLang="ko-KR" baseline="0" dirty="0"/>
              <a:t> and tree which is divided Z axis.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P and </a:t>
            </a:r>
            <a:r>
              <a:rPr kumimoji="1" lang="en-US" altLang="ko-KR" baseline="0" dirty="0" err="1"/>
              <a:t>qt</a:t>
            </a:r>
            <a:r>
              <a:rPr kumimoji="1" lang="en-US" altLang="ko-KR" baseline="0" dirty="0"/>
              <a:t> matrix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which has 400 r are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used.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(</a:t>
            </a:r>
            <a:r>
              <a:rPr kumimoji="1" lang="ko-KR" altLang="en-US" baseline="0" dirty="0"/>
              <a:t>사진들넣기</a:t>
            </a:r>
            <a:r>
              <a:rPr kumimoji="1" lang="en-US" altLang="ko-KR" baseline="0" dirty="0"/>
              <a:t>)These pictures produce each image when you put these into </a:t>
            </a:r>
            <a:r>
              <a:rPr kumimoji="1" lang="en-US" altLang="ko-KR" baseline="0" dirty="0" err="1"/>
              <a:t>ImageUI</a:t>
            </a:r>
            <a:r>
              <a:rPr kumimoji="1" lang="en-US" altLang="ko-KR" baseline="0" dirty="0"/>
              <a:t> tool.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(</a:t>
            </a:r>
            <a:r>
              <a:rPr kumimoji="1" lang="ko-KR" altLang="en-US" baseline="0" dirty="0"/>
              <a:t>저장</a:t>
            </a:r>
            <a:r>
              <a:rPr kumimoji="1" lang="en-US" altLang="ko-KR" baseline="0" dirty="0"/>
              <a:t>)And it is making volume files by using images you get. 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Afterwards, you can see volume files are as below if you open volume files with </a:t>
            </a:r>
            <a:r>
              <a:rPr kumimoji="1" lang="en-US" altLang="ko-KR" baseline="0" dirty="0" err="1"/>
              <a:t>CT_TestUI</a:t>
            </a:r>
            <a:r>
              <a:rPr kumimoji="1" lang="en-US" altLang="ko-KR" baseline="0" dirty="0"/>
              <a:t> application.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689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got some benefits in this technique.</a:t>
            </a: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access only a portion of the volume data.</a:t>
            </a: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only need to store P and Q. those are much smaller than original file. </a:t>
            </a:r>
          </a:p>
          <a:p>
            <a:pPr rtl="0"/>
            <a:endParaRPr kumimoji="1" lang="en-US" altLang="ko-K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developed a technique which is data efficient compression schemes and maintain high efficiency for common volume lookup operations.</a:t>
            </a:r>
            <a:endParaRPr lang="en-US" altLang="ko-KR" b="0" dirty="0">
              <a:effectLst/>
            </a:endParaRPr>
          </a:p>
          <a:p>
            <a:br>
              <a:rPr lang="en-US" altLang="ko-KR" dirty="0"/>
            </a:b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718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Before I wrap up, I would be happy</a:t>
            </a:r>
            <a:r>
              <a:rPr kumimoji="1" lang="en-US" altLang="ko-KR" baseline="0" dirty="0"/>
              <a:t> to answer any questions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Thank you for listening. Thank you!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39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High-resolution 3D volumes are widely used to render highly detailed objects. This sand castle represented as a 3D volume, for example, contains details down to individual sand granules (see the red box)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394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/>
              <a:t>Also, when we make 3D print item, We usually fill internal material.</a:t>
            </a:r>
          </a:p>
          <a:p>
            <a:r>
              <a:rPr kumimoji="1" lang="en-US" altLang="ko-KR" baseline="0" dirty="0"/>
              <a:t>So we can use volume file in 3D print to print out the 3D volume item.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As a result, 3D volume have become valuable in the real world.</a:t>
            </a:r>
          </a:p>
          <a:p>
            <a:r>
              <a:rPr kumimoji="1" lang="en-US" altLang="ko-KR" baseline="0" dirty="0"/>
              <a:t>And it’s starting to be used in more and more areas.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22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in the field of architecture, biotechnology, clothing.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there are still some problems that need to be resolved.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volume require much storage and is expensive to work with.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(click)Let’s bring the red velvet curtain to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see a prior example.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그래서 더욱더 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볼륨이 많이 사용되게 됬는데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문제가 있어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81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(click click)Even storing</a:t>
            </a:r>
            <a:r>
              <a:rPr kumimoji="1" lang="en-US" altLang="ko-KR" baseline="0" dirty="0"/>
              <a:t> the curtain’s material requires a capacity of </a:t>
            </a:r>
            <a:r>
              <a:rPr kumimoji="1" lang="en-US" altLang="ko-KR" dirty="0"/>
              <a:t>1,219,587KB.</a:t>
            </a:r>
          </a:p>
          <a:p>
            <a:r>
              <a:rPr kumimoji="1" lang="en-US" altLang="ko-KR" dirty="0"/>
              <a:t>(click)It’s just too big!</a:t>
            </a:r>
          </a:p>
          <a:p>
            <a:r>
              <a:rPr kumimoji="1" lang="en-US" altLang="ko-KR" dirty="0"/>
              <a:t>We want to make it smaller.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38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 the goal of this project is to develop data compression schemes that show</a:t>
            </a:r>
            <a:r>
              <a:rPr kumimoji="1" lang="en-US" altLang="ko-KR" baseline="0" dirty="0"/>
              <a:t> a sharp decrease in</a:t>
            </a:r>
            <a:r>
              <a:rPr kumimoji="1" lang="en-US" altLang="ko-KR" dirty="0"/>
              <a:t> data sizes and maintain high efficiency for common volume lookup operations.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3619B-1671-9946-8C7F-C6DF540131A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0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16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3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90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77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01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56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84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11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3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38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1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5619-E7D3-D845-8AE6-18DA2DBB8D8D}" type="datetimeFigureOut">
              <a:rPr kumimoji="1" lang="ko-KR" altLang="en-US" smtClean="0"/>
              <a:t>2016-08-27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C16F-69E7-D546-A4AB-F5C3D5FFDC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20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ov"/><Relationship Id="rId7" Type="http://schemas.openxmlformats.org/officeDocument/2006/relationships/image" Target="../media/image26.png"/><Relationship Id="rId2" Type="http://schemas.microsoft.com/office/2007/relationships/media" Target="../media/media4.mov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2636" y="1180217"/>
            <a:ext cx="11186728" cy="23876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Efficient Compression of 3D Volumes</a:t>
            </a:r>
            <a:endParaRPr kumimoji="1" lang="ko-KR" altLang="en-US" sz="4000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4647071"/>
            <a:ext cx="9144000" cy="1655762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Professor : </a:t>
            </a:r>
            <a:r>
              <a:rPr kumimoji="1" lang="en-US" altLang="ko-KR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Shuang</a:t>
            </a:r>
            <a:r>
              <a:rPr kumimoji="1" lang="en-US" altLang="ko-KR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Zhao</a:t>
            </a:r>
          </a:p>
          <a:p>
            <a:r>
              <a:rPr kumimoji="1" lang="en-US" altLang="ko-KR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I-SURF Fellows : </a:t>
            </a:r>
            <a:r>
              <a:rPr kumimoji="1" lang="en-US" altLang="ko-KR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Doona</a:t>
            </a:r>
            <a:r>
              <a:rPr kumimoji="1" lang="en-US" altLang="ko-KR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Lee, </a:t>
            </a:r>
            <a:r>
              <a:rPr kumimoji="1" lang="en-US" altLang="ko-KR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Kisang</a:t>
            </a:r>
            <a:r>
              <a:rPr kumimoji="1" lang="en-US" altLang="ko-KR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Cho</a:t>
            </a:r>
            <a:endParaRPr kumimoji="1" lang="ko-KR" alt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9"/>
    </mc:Choice>
    <mc:Fallback xmlns="">
      <p:transition spd="slow" advTm="188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246"/>
            <a:ext cx="12192000" cy="4989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4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246"/>
            <a:ext cx="12192000" cy="49892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1166" y="1120011"/>
            <a:ext cx="5238475" cy="2370233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884236" y="713723"/>
            <a:ext cx="1123103" cy="112310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14832" y="987007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ko-KR" altLang="en-US" sz="32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6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246"/>
            <a:ext cx="12192000" cy="49892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1644" y="1183038"/>
            <a:ext cx="5238475" cy="2370233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143809" y="642945"/>
            <a:ext cx="1123103" cy="112310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74405" y="916229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kumimoji="1" lang="ko-KR" altLang="en-US" sz="32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48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246"/>
            <a:ext cx="12192000" cy="49892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31742" y="1099913"/>
            <a:ext cx="5238475" cy="2370233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401030" y="630397"/>
            <a:ext cx="1123103" cy="112310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31626" y="903681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kumimoji="1" lang="ko-KR" altLang="en-US" sz="32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2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246"/>
            <a:ext cx="12192000" cy="49892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201" y="3954322"/>
            <a:ext cx="10050558" cy="2370233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17615" y="3426359"/>
            <a:ext cx="1123103" cy="112310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271410" y="3695522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kumimoji="1" lang="ko-KR" altLang="en-US" sz="3200" dirty="0">
              <a:solidFill>
                <a:srgbClr val="C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2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spd="slow" advTm="1384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Progress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cxnSp>
        <p:nvCxnSpPr>
          <p:cNvPr id="27" name="직선 연결선[R] 26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777281"/>
            <a:ext cx="2811365" cy="28113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86" y="2620807"/>
            <a:ext cx="4122514" cy="3094839"/>
          </a:xfrm>
          <a:prstGeom prst="rect">
            <a:avLst/>
          </a:prstGeom>
        </p:spPr>
      </p:pic>
      <p:sp>
        <p:nvSpPr>
          <p:cNvPr id="3" name="줄무늬가 있는 오른쪽 화살표[S] 2"/>
          <p:cNvSpPr/>
          <p:nvPr/>
        </p:nvSpPr>
        <p:spPr>
          <a:xfrm>
            <a:off x="3543299" y="3495126"/>
            <a:ext cx="2254531" cy="1346200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369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2"/>
    </mc:Choice>
    <mc:Fallback xmlns="">
      <p:transition spd="slow" advTm="2315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육각형[H] 2"/>
          <p:cNvSpPr/>
          <p:nvPr/>
        </p:nvSpPr>
        <p:spPr>
          <a:xfrm rot="19821884">
            <a:off x="8045553" y="2816956"/>
            <a:ext cx="3169136" cy="2732014"/>
          </a:xfrm>
          <a:prstGeom prst="hexagon">
            <a:avLst>
              <a:gd name="adj" fmla="val 28929"/>
              <a:gd name="vf" fmla="val 1154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Progress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777281"/>
            <a:ext cx="2811365" cy="2811365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52" y="2777282"/>
            <a:ext cx="2811365" cy="28113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83" y="2777282"/>
            <a:ext cx="2811365" cy="28113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22" y="2540517"/>
            <a:ext cx="3284893" cy="32848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53" y="2540517"/>
            <a:ext cx="3284893" cy="3284893"/>
          </a:xfrm>
          <a:prstGeom prst="rect">
            <a:avLst/>
          </a:prstGeom>
        </p:spPr>
      </p:pic>
      <p:sp>
        <p:nvSpPr>
          <p:cNvPr id="22" name="줄무늬가 있는 오른쪽 화살표[S] 21"/>
          <p:cNvSpPr/>
          <p:nvPr/>
        </p:nvSpPr>
        <p:spPr>
          <a:xfrm>
            <a:off x="2986466" y="3561055"/>
            <a:ext cx="1299404" cy="1346200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16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2"/>
    </mc:Choice>
    <mc:Fallback xmlns="">
      <p:transition spd="slow" advTm="1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76" y="2777282"/>
            <a:ext cx="2811365" cy="28113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6" y="2540517"/>
            <a:ext cx="3284893" cy="3284893"/>
          </a:xfrm>
          <a:prstGeom prst="rect">
            <a:avLst/>
          </a:prstGeom>
        </p:spPr>
      </p:pic>
      <p:cxnSp>
        <p:nvCxnSpPr>
          <p:cNvPr id="9" name="직선 연결선[R] 8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041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9"/>
    </mc:Choice>
    <mc:Fallback xmlns="">
      <p:transition spd="slow" advTm="1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76" y="2777282"/>
            <a:ext cx="2811365" cy="28113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6" y="2540517"/>
            <a:ext cx="3284893" cy="3284893"/>
          </a:xfrm>
          <a:prstGeom prst="rect">
            <a:avLst/>
          </a:prstGeom>
        </p:spPr>
      </p:pic>
      <p:cxnSp>
        <p:nvCxnSpPr>
          <p:cNvPr id="61" name="직선 연결선[R] 60"/>
          <p:cNvCxnSpPr/>
          <p:nvPr/>
        </p:nvCxnSpPr>
        <p:spPr>
          <a:xfrm flipH="1">
            <a:off x="5311469" y="2947563"/>
            <a:ext cx="1462726" cy="6922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>
            <a:off x="5295139" y="3645279"/>
            <a:ext cx="0" cy="17663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76" y="2777282"/>
            <a:ext cx="2811365" cy="28113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6" y="2540517"/>
            <a:ext cx="3284893" cy="3284893"/>
          </a:xfrm>
          <a:prstGeom prst="rect">
            <a:avLst/>
          </a:prstGeom>
        </p:spPr>
      </p:pic>
      <p:cxnSp>
        <p:nvCxnSpPr>
          <p:cNvPr id="61" name="직선 연결선[R] 60"/>
          <p:cNvCxnSpPr/>
          <p:nvPr/>
        </p:nvCxnSpPr>
        <p:spPr>
          <a:xfrm flipH="1">
            <a:off x="5311469" y="2947563"/>
            <a:ext cx="1462726" cy="6922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>
            <a:off x="5323506" y="2914905"/>
            <a:ext cx="1492837" cy="71702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/>
          <p:nvPr/>
        </p:nvCxnSpPr>
        <p:spPr>
          <a:xfrm>
            <a:off x="6816343" y="3639836"/>
            <a:ext cx="0" cy="17663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>
            <a:off x="5295139" y="3645279"/>
            <a:ext cx="0" cy="17663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"/>
    </mc:Choice>
    <mc:Fallback xmlns="">
      <p:transition spd="slow" advTm="3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Outline</a:t>
            </a:r>
            <a:endParaRPr kumimoji="1"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59616" y="1779813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9320" y="1779813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1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85592" y="3548741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5296" y="3548741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2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21764" y="1779813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1468" y="1779813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3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04886" y="3548741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4590" y="3548741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4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22703" y="1779813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2407" y="1779813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5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948679" y="3548741"/>
            <a:ext cx="1974963" cy="1974963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48383" y="3548741"/>
            <a:ext cx="60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C00000"/>
                </a:solidFill>
                <a:latin typeface="HeadLineA" charset="-127"/>
                <a:ea typeface="HeadLineA" charset="-127"/>
                <a:cs typeface="HeadLineA" charset="-127"/>
              </a:rPr>
              <a:t>6</a:t>
            </a:r>
            <a:endParaRPr kumimoji="1" lang="ko-KR" altLang="en-US" sz="4000" b="1" dirty="0">
              <a:solidFill>
                <a:srgbClr val="C00000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104" y="2276382"/>
            <a:ext cx="1746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Back-</a:t>
            </a:r>
          </a:p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ground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99694" y="4348512"/>
            <a:ext cx="174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Goal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6289" y="2541166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Overview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22246" y="4310094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Progress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1494" y="2601782"/>
            <a:ext cx="174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Demo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8" name="직선 연결선[R] 27"/>
          <p:cNvCxnSpPr>
            <a:stCxn id="7" idx="5"/>
            <a:endCxn id="10" idx="1"/>
          </p:cNvCxnSpPr>
          <p:nvPr/>
        </p:nvCxnSpPr>
        <p:spPr>
          <a:xfrm>
            <a:off x="2045352" y="3465549"/>
            <a:ext cx="529467" cy="372419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10" idx="7"/>
            <a:endCxn id="12" idx="3"/>
          </p:cNvCxnSpPr>
          <p:nvPr/>
        </p:nvCxnSpPr>
        <p:spPr>
          <a:xfrm flipV="1">
            <a:off x="3971328" y="3465549"/>
            <a:ext cx="439663" cy="372419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14" idx="1"/>
            <a:endCxn id="12" idx="5"/>
          </p:cNvCxnSpPr>
          <p:nvPr/>
        </p:nvCxnSpPr>
        <p:spPr>
          <a:xfrm flipH="1" flipV="1">
            <a:off x="5807500" y="3465549"/>
            <a:ext cx="586613" cy="372419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>
            <a:stCxn id="14" idx="7"/>
            <a:endCxn id="16" idx="3"/>
          </p:cNvCxnSpPr>
          <p:nvPr/>
        </p:nvCxnSpPr>
        <p:spPr>
          <a:xfrm flipV="1">
            <a:off x="7790622" y="3465549"/>
            <a:ext cx="521308" cy="372419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/>
          <p:cNvCxnSpPr>
            <a:stCxn id="18" idx="1"/>
            <a:endCxn id="16" idx="5"/>
          </p:cNvCxnSpPr>
          <p:nvPr/>
        </p:nvCxnSpPr>
        <p:spPr>
          <a:xfrm flipH="1" flipV="1">
            <a:off x="9708439" y="3465549"/>
            <a:ext cx="529467" cy="372419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908251" y="4300686"/>
            <a:ext cx="214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latin typeface="Consolas" charset="0"/>
                <a:ea typeface="Consolas" charset="0"/>
                <a:cs typeface="Consolas" charset="0"/>
              </a:rPr>
              <a:t>Q&amp;A</a:t>
            </a:r>
            <a:endParaRPr kumimoji="1" lang="ko-KR" alt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93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7"/>
    </mc:Choice>
    <mc:Fallback xmlns="">
      <p:transition spd="slow" advTm="13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76" y="2777282"/>
            <a:ext cx="2811365" cy="28113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6" y="2540517"/>
            <a:ext cx="3284893" cy="3284893"/>
          </a:xfrm>
          <a:prstGeom prst="rect">
            <a:avLst/>
          </a:prstGeom>
        </p:spPr>
      </p:pic>
      <p:cxnSp>
        <p:nvCxnSpPr>
          <p:cNvPr id="57" name="직선 연결선[R] 56"/>
          <p:cNvCxnSpPr/>
          <p:nvPr/>
        </p:nvCxnSpPr>
        <p:spPr>
          <a:xfrm>
            <a:off x="4548721" y="4182963"/>
            <a:ext cx="1492837" cy="71702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>
            <a:off x="6068492" y="4182963"/>
            <a:ext cx="1378749" cy="71702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/>
          <p:nvPr/>
        </p:nvCxnSpPr>
        <p:spPr>
          <a:xfrm flipH="1">
            <a:off x="5311469" y="2947563"/>
            <a:ext cx="1462726" cy="6922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>
            <a:off x="5323506" y="2914905"/>
            <a:ext cx="1492837" cy="71702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/>
          <p:nvPr/>
        </p:nvCxnSpPr>
        <p:spPr>
          <a:xfrm>
            <a:off x="6816343" y="3639836"/>
            <a:ext cx="0" cy="17663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>
            <a:off x="5295139" y="3645279"/>
            <a:ext cx="0" cy="17663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cxnSp>
        <p:nvCxnSpPr>
          <p:cNvPr id="15" name="직선 연결선[R] 14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26" y="2032907"/>
            <a:ext cx="94361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2"/>
    </mc:Choice>
    <mc:Fallback xmlns="">
      <p:transition spd="slow" advTm="163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64446" y="-136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1" y="3101684"/>
            <a:ext cx="1156889" cy="11568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83" y="3045634"/>
            <a:ext cx="1156889" cy="1156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8" y="4315122"/>
            <a:ext cx="1156889" cy="11568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68" y="4315121"/>
            <a:ext cx="1156889" cy="11568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98" y="3953399"/>
            <a:ext cx="1156889" cy="11568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98" y="2644633"/>
            <a:ext cx="1156889" cy="11568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3" y="4813860"/>
            <a:ext cx="1156889" cy="11568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55" y="3519955"/>
            <a:ext cx="1156889" cy="11568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25389" y="3389913"/>
            <a:ext cx="5906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The sub-volume is smaller than minimum size</a:t>
            </a:r>
            <a:endParaRPr kumimoji="1" lang="ko-KR" altLang="en-US" sz="3200" baseline="30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3898" y="2466303"/>
            <a:ext cx="3313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>
                <a:solidFill>
                  <a:srgbClr val="C00000"/>
                </a:solidFill>
                <a:latin typeface="Ayuthaya" charset="-34"/>
                <a:ea typeface="Ayuthaya" charset="-34"/>
                <a:cs typeface="Ayuthaya" charset="-34"/>
              </a:rPr>
              <a:t>Condition</a:t>
            </a:r>
            <a:endParaRPr kumimoji="1" lang="ko-KR" altLang="en-US" sz="4400" dirty="0">
              <a:solidFill>
                <a:srgbClr val="C00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22402" y="3414365"/>
            <a:ext cx="1202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>
                <a:solidFill>
                  <a:srgbClr val="C00000"/>
                </a:solidFill>
                <a:latin typeface="Ayuthaya" charset="-34"/>
                <a:ea typeface="Ayuthaya" charset="-34"/>
                <a:cs typeface="Ayuthaya" charset="-34"/>
              </a:rPr>
              <a:t>1</a:t>
            </a:r>
            <a:r>
              <a:rPr kumimoji="1" lang="en-US" altLang="ko-KR" sz="4400" dirty="0">
                <a:solidFill>
                  <a:srgbClr val="C00000"/>
                </a:solidFill>
                <a:latin typeface="Ayuthaya" charset="-34"/>
                <a:ea typeface="Ayuthaya" charset="-34"/>
                <a:cs typeface="Ayuthaya" charset="-34"/>
              </a:rPr>
              <a:t>.</a:t>
            </a:r>
            <a:endParaRPr kumimoji="1" lang="ko-KR" altLang="en-US" sz="4400" dirty="0">
              <a:solidFill>
                <a:srgbClr val="C00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2402" y="4683852"/>
            <a:ext cx="1202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C00000"/>
                </a:solidFill>
                <a:latin typeface="Ayuthaya" charset="-34"/>
                <a:ea typeface="Ayuthaya" charset="-34"/>
                <a:cs typeface="Ayuthaya" charset="-34"/>
              </a:rPr>
              <a:t>2.</a:t>
            </a:r>
            <a:endParaRPr kumimoji="1" lang="ko-KR" altLang="en-US" sz="4400" dirty="0">
              <a:solidFill>
                <a:srgbClr val="C00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25391" y="4761072"/>
            <a:ext cx="557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Consolas" charset="0"/>
                <a:ea typeface="Consolas" charset="0"/>
                <a:cs typeface="Consolas" charset="0"/>
              </a:rPr>
              <a:t>the model within the sub-volume is too small</a:t>
            </a:r>
            <a:endParaRPr kumimoji="1" lang="ko-KR" altLang="en-US" sz="3200" baseline="300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0" name="직선 연결선[R] 19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38"/>
    </mc:Choice>
    <mc:Fallback xmlns="">
      <p:transition spd="slow" advTm="2003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[R] 52"/>
          <p:cNvCxnSpPr/>
          <p:nvPr/>
        </p:nvCxnSpPr>
        <p:spPr>
          <a:xfrm flipH="1" flipV="1">
            <a:off x="1927648" y="6016206"/>
            <a:ext cx="3027634" cy="11368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842603" y="5570487"/>
            <a:ext cx="2260343" cy="99837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64446" y="-136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621"/>
          <a:stretch/>
        </p:blipFill>
        <p:spPr>
          <a:xfrm>
            <a:off x="3543299" y="195945"/>
            <a:ext cx="3265715" cy="13716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176803" y="3708270"/>
            <a:ext cx="1427521" cy="1434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/>
          <p:cNvSpPr/>
          <p:nvPr/>
        </p:nvSpPr>
        <p:spPr>
          <a:xfrm>
            <a:off x="3707545" y="2707398"/>
            <a:ext cx="4553491" cy="2125089"/>
          </a:xfrm>
          <a:prstGeom prst="diamond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5961219" y="4945420"/>
            <a:ext cx="23112" cy="580702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3727" y="1765243"/>
            <a:ext cx="4331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Apply </a:t>
            </a:r>
            <a:r>
              <a:rPr kumimoji="1" lang="en-US" altLang="ko-KR" sz="2400">
                <a:latin typeface="Consolas" charset="0"/>
                <a:ea typeface="Consolas" charset="0"/>
                <a:cs typeface="Consolas" charset="0"/>
              </a:rPr>
              <a:t>the flowchart 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to all leaf nodes 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15486" y="3260197"/>
            <a:ext cx="1356999" cy="9983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7" y="3101684"/>
            <a:ext cx="1156889" cy="11568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93655" y="3270460"/>
            <a:ext cx="356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Is it leaf node</a:t>
            </a:r>
            <a:r>
              <a:rPr kumimoji="1" lang="ko-KR" alt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Check two conditions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64070" y="5660932"/>
            <a:ext cx="174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Split again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1942343" y="4122617"/>
            <a:ext cx="0" cy="190495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8364257" y="3770042"/>
            <a:ext cx="1272114" cy="17315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39384" y="4919692"/>
            <a:ext cx="174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No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65508" y="3130087"/>
            <a:ext cx="174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Yes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738251" y="3541809"/>
            <a:ext cx="174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>
                <a:latin typeface="Consolas" charset="0"/>
                <a:ea typeface="Consolas" charset="0"/>
                <a:cs typeface="Consolas" charset="0"/>
              </a:rPr>
              <a:t>End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61" name="직선 연결선[R] 60"/>
          <p:cNvCxnSpPr/>
          <p:nvPr/>
        </p:nvCxnSpPr>
        <p:spPr>
          <a:xfrm flipV="1">
            <a:off x="2216816" y="2115305"/>
            <a:ext cx="898786" cy="1079648"/>
          </a:xfrm>
          <a:prstGeom prst="line">
            <a:avLst/>
          </a:prstGeom>
          <a:ln w="1016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/>
          <p:cNvCxnSpPr/>
          <p:nvPr/>
        </p:nvCxnSpPr>
        <p:spPr>
          <a:xfrm>
            <a:off x="3119691" y="2077903"/>
            <a:ext cx="1030759" cy="29940"/>
          </a:xfrm>
          <a:prstGeom prst="line">
            <a:avLst/>
          </a:prstGeom>
          <a:ln w="1016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/>
          <p:cNvCxnSpPr/>
          <p:nvPr/>
        </p:nvCxnSpPr>
        <p:spPr>
          <a:xfrm flipV="1">
            <a:off x="4192369" y="1798176"/>
            <a:ext cx="1" cy="822017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/>
          <p:nvPr/>
        </p:nvCxnSpPr>
        <p:spPr>
          <a:xfrm flipH="1">
            <a:off x="4190697" y="1852194"/>
            <a:ext cx="263391" cy="9863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/>
          <p:nvPr/>
        </p:nvCxnSpPr>
        <p:spPr>
          <a:xfrm flipV="1">
            <a:off x="4170210" y="2596240"/>
            <a:ext cx="283878" cy="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67"/>
    </mc:Choice>
    <mc:Fallback xmlns="">
      <p:transition spd="slow" advTm="2796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43" y="1899657"/>
            <a:ext cx="3721100" cy="4648200"/>
          </a:xfrm>
          <a:prstGeom prst="rect">
            <a:avLst/>
          </a:prstGeom>
        </p:spPr>
      </p:pic>
      <p:sp>
        <p:nvSpPr>
          <p:cNvPr id="29" name="타원형 설명선[O] 28"/>
          <p:cNvSpPr/>
          <p:nvPr/>
        </p:nvSpPr>
        <p:spPr>
          <a:xfrm>
            <a:off x="1754155" y="1852994"/>
            <a:ext cx="2911151" cy="1852127"/>
          </a:xfrm>
          <a:prstGeom prst="wedgeEllipseCallout">
            <a:avLst>
              <a:gd name="adj1" fmla="val 73675"/>
              <a:gd name="adj2" fmla="val -12367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02808" y="2363558"/>
            <a:ext cx="28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I’m 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A original box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30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"/>
    </mc:Choice>
    <mc:Fallback xmlns="">
      <p:transition spd="slow" advTm="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1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1899658"/>
            <a:ext cx="4375852" cy="4468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32" y="1899658"/>
            <a:ext cx="4375852" cy="4468486"/>
          </a:xfrm>
          <a:prstGeom prst="rect">
            <a:avLst/>
          </a:prstGeom>
        </p:spPr>
      </p:pic>
      <p:sp>
        <p:nvSpPr>
          <p:cNvPr id="30" name="줄무늬가 있는 오른쪽 화살표[S] 29"/>
          <p:cNvSpPr/>
          <p:nvPr/>
        </p:nvSpPr>
        <p:spPr>
          <a:xfrm>
            <a:off x="5090577" y="3645807"/>
            <a:ext cx="1541533" cy="1346200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92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8"/>
    </mc:Choice>
    <mc:Fallback xmlns="">
      <p:transition spd="slow" advTm="880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2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04" y="1785357"/>
            <a:ext cx="3733800" cy="4762500"/>
          </a:xfrm>
          <a:prstGeom prst="rect">
            <a:avLst/>
          </a:prstGeom>
        </p:spPr>
      </p:pic>
      <p:sp>
        <p:nvSpPr>
          <p:cNvPr id="12" name="타원형 설명선[O] 11"/>
          <p:cNvSpPr/>
          <p:nvPr/>
        </p:nvSpPr>
        <p:spPr>
          <a:xfrm>
            <a:off x="1754155" y="1852994"/>
            <a:ext cx="2911151" cy="1852127"/>
          </a:xfrm>
          <a:prstGeom prst="wedgeEllipseCallout">
            <a:avLst>
              <a:gd name="adj1" fmla="val 73675"/>
              <a:gd name="adj2" fmla="val -12367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02808" y="2363558"/>
            <a:ext cx="28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I’m 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A original box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4603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"/>
    </mc:Choice>
    <mc:Fallback xmlns="">
      <p:transition spd="slow" advTm="327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2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sp>
        <p:nvSpPr>
          <p:cNvPr id="12" name="타원형 설명선[O] 11"/>
          <p:cNvSpPr/>
          <p:nvPr/>
        </p:nvSpPr>
        <p:spPr>
          <a:xfrm>
            <a:off x="7588421" y="2127598"/>
            <a:ext cx="2911151" cy="1852127"/>
          </a:xfrm>
          <a:prstGeom prst="wedgeEllipseCallout">
            <a:avLst>
              <a:gd name="adj1" fmla="val -51966"/>
              <a:gd name="adj2" fmla="val 48086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637074" y="2631165"/>
            <a:ext cx="281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These are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leaf nodes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25" y="3523682"/>
            <a:ext cx="1515806" cy="15158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39" y="5020827"/>
            <a:ext cx="1008564" cy="10085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78" y="6029391"/>
            <a:ext cx="499779" cy="5014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91" y="6048078"/>
            <a:ext cx="499779" cy="499779"/>
          </a:xfrm>
          <a:prstGeom prst="rect">
            <a:avLst/>
          </a:prstGeom>
        </p:spPr>
      </p:pic>
      <p:cxnSp>
        <p:nvCxnSpPr>
          <p:cNvPr id="17" name="직선 연결선[R] 16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617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9"/>
    </mc:Choice>
    <mc:Fallback xmlns="">
      <p:transition spd="slow" advTm="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2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81" y="1779814"/>
            <a:ext cx="1515806" cy="15158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36" y="2241362"/>
            <a:ext cx="1008564" cy="10085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43" y="2558980"/>
            <a:ext cx="499779" cy="501488"/>
          </a:xfrm>
          <a:prstGeom prst="rect">
            <a:avLst/>
          </a:prstGeom>
        </p:spPr>
      </p:pic>
      <p:cxnSp>
        <p:nvCxnSpPr>
          <p:cNvPr id="25" name="직선 연결선[R] 24"/>
          <p:cNvCxnSpPr/>
          <p:nvPr/>
        </p:nvCxnSpPr>
        <p:spPr>
          <a:xfrm>
            <a:off x="3159647" y="3556828"/>
            <a:ext cx="5852858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>
            <a:off x="4318975" y="1919825"/>
            <a:ext cx="32659" cy="4653648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3"/>
          <p:cNvSpPr txBox="1">
            <a:spLocks/>
          </p:cNvSpPr>
          <p:nvPr/>
        </p:nvSpPr>
        <p:spPr>
          <a:xfrm>
            <a:off x="3390967" y="3939381"/>
            <a:ext cx="7220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/>
              <a:t>A</a:t>
            </a:r>
            <a:endParaRPr kumimoji="1"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026798" y="5034112"/>
            <a:ext cx="132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Matrix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50" y="2560689"/>
            <a:ext cx="499779" cy="49977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071399" y="3677677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B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G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6690" y="3696361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8147" y="3696361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72006" y="3696361"/>
            <a:ext cx="6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U</a:t>
            </a:r>
          </a:p>
        </p:txBody>
      </p:sp>
      <p:cxnSp>
        <p:nvCxnSpPr>
          <p:cNvPr id="19" name="직선 연결선[R] 18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1"/>
    </mc:Choice>
    <mc:Fallback xmlns="">
      <p:transition spd="slow" advTm="1228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2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81" y="1779814"/>
            <a:ext cx="1515806" cy="15158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36" y="2241362"/>
            <a:ext cx="1008564" cy="100856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43" y="2558980"/>
            <a:ext cx="499779" cy="501488"/>
          </a:xfrm>
          <a:prstGeom prst="rect">
            <a:avLst/>
          </a:prstGeom>
        </p:spPr>
      </p:pic>
      <p:cxnSp>
        <p:nvCxnSpPr>
          <p:cNvPr id="35" name="직선 연결선[R] 34"/>
          <p:cNvCxnSpPr/>
          <p:nvPr/>
        </p:nvCxnSpPr>
        <p:spPr>
          <a:xfrm>
            <a:off x="3159647" y="3556828"/>
            <a:ext cx="5852858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>
            <a:off x="4318975" y="1919825"/>
            <a:ext cx="32659" cy="4653648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3"/>
          <p:cNvSpPr txBox="1">
            <a:spLocks/>
          </p:cNvSpPr>
          <p:nvPr/>
        </p:nvSpPr>
        <p:spPr>
          <a:xfrm>
            <a:off x="3390967" y="3939381"/>
            <a:ext cx="7220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/>
              <a:t>A</a:t>
            </a:r>
            <a:endParaRPr kumimoji="1"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026798" y="5034112"/>
            <a:ext cx="132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Matrix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50" y="2560689"/>
            <a:ext cx="499779" cy="49977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071399" y="3677677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B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G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56690" y="3696361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78147" y="3696361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772006" y="3696361"/>
            <a:ext cx="6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U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76622" y="3694006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86791" y="3680032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772006" y="4780160"/>
            <a:ext cx="618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cxnSp>
        <p:nvCxnSpPr>
          <p:cNvPr id="22" name="직선 연결선[R] 21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3"/>
    </mc:Choice>
    <mc:Fallback xmlns="">
      <p:transition spd="slow" advTm="65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1">
        <p15:prstTrans prst="peelOff"/>
      </p:transition>
    </mc:Choice>
    <mc:Fallback xmlns="">
      <p:transition spd="slow" advClick="0" advTm="2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2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r="39357"/>
          <a:stretch/>
        </p:blipFill>
        <p:spPr>
          <a:xfrm>
            <a:off x="5600699" y="195945"/>
            <a:ext cx="2971801" cy="1371600"/>
          </a:xfrm>
          <a:prstGeom prst="rect">
            <a:avLst/>
          </a:prstGeom>
        </p:spPr>
      </p:pic>
      <p:sp>
        <p:nvSpPr>
          <p:cNvPr id="40" name="제목 3"/>
          <p:cNvSpPr txBox="1">
            <a:spLocks/>
          </p:cNvSpPr>
          <p:nvPr/>
        </p:nvSpPr>
        <p:spPr>
          <a:xfrm>
            <a:off x="3391559" y="3548129"/>
            <a:ext cx="7220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/>
              <a:t>A</a:t>
            </a:r>
            <a:endParaRPr kumimoji="1"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63595" y="2744615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B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G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48886" y="2763299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70343" y="2763299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64202" y="2763299"/>
            <a:ext cx="6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U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68818" y="2760944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78987" y="2746970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64202" y="3847098"/>
            <a:ext cx="618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" name="호 1"/>
          <p:cNvSpPr/>
          <p:nvPr/>
        </p:nvSpPr>
        <p:spPr>
          <a:xfrm rot="2746601">
            <a:off x="4223812" y="1947161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호 23"/>
          <p:cNvSpPr/>
          <p:nvPr/>
        </p:nvSpPr>
        <p:spPr>
          <a:xfrm rot="13480124">
            <a:off x="4243164" y="1880843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9416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"/>
    </mc:Choice>
    <mc:Fallback xmlns="">
      <p:transition spd="slow" advTm="258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85287" y="2843603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B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G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0578" y="2862287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92035" y="2862287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5894" y="2862287"/>
            <a:ext cx="6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U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90510" y="2859932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00679" y="2845958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85894" y="3946086"/>
            <a:ext cx="618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호 36"/>
          <p:cNvSpPr/>
          <p:nvPr/>
        </p:nvSpPr>
        <p:spPr>
          <a:xfrm rot="2746601">
            <a:off x="1845504" y="2046149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호 37"/>
          <p:cNvSpPr/>
          <p:nvPr/>
        </p:nvSpPr>
        <p:spPr>
          <a:xfrm rot="13480124">
            <a:off x="1864856" y="1979831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4566" y="4070615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is </a:t>
            </a:r>
            <a:r>
              <a:rPr lang="en-US" altLang="ko-KR" sz="3200" b="1" dirty="0"/>
              <a:t>LARGE</a:t>
            </a:r>
            <a:r>
              <a:rPr lang="en-US" altLang="ko-KR" sz="3200" dirty="0"/>
              <a:t> (in GBs)</a:t>
            </a:r>
            <a:endParaRPr lang="ko-KR" altLang="en-US" sz="3200" dirty="0"/>
          </a:p>
        </p:txBody>
      </p:sp>
      <p:sp>
        <p:nvSpPr>
          <p:cNvPr id="25" name="제목 3"/>
          <p:cNvSpPr txBox="1">
            <a:spLocks/>
          </p:cNvSpPr>
          <p:nvPr/>
        </p:nvSpPr>
        <p:spPr>
          <a:xfrm>
            <a:off x="917715" y="3700222"/>
            <a:ext cx="7220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8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5"/>
    </mc:Choice>
    <mc:Fallback xmlns="">
      <p:transition spd="slow" advTm="1462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sp>
        <p:nvSpPr>
          <p:cNvPr id="29" name="제목 3"/>
          <p:cNvSpPr txBox="1">
            <a:spLocks/>
          </p:cNvSpPr>
          <p:nvPr/>
        </p:nvSpPr>
        <p:spPr>
          <a:xfrm>
            <a:off x="917715" y="3700222"/>
            <a:ext cx="7220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97583" y="3958371"/>
            <a:ext cx="124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/>
              <a:t>P</a:t>
            </a:r>
            <a:r>
              <a:rPr kumimoji="1" lang="ko-KR" altLang="en-US" sz="4800" dirty="0"/>
              <a:t> *</a:t>
            </a:r>
            <a:endParaRPr kumimoji="1" lang="ko-KR" altLang="en-US" sz="48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9266464" y="3986876"/>
            <a:ext cx="1055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/>
              <a:t>Q</a:t>
            </a:r>
            <a:r>
              <a:rPr kumimoji="1" lang="en-US" altLang="ko-KR" sz="4400" baseline="30000" dirty="0"/>
              <a:t>T</a:t>
            </a:r>
            <a:endParaRPr kumimoji="1" lang="ko-KR" altLang="en-US" sz="4400" baseline="30000" dirty="0"/>
          </a:p>
        </p:txBody>
      </p:sp>
      <p:sp>
        <p:nvSpPr>
          <p:cNvPr id="51" name="직사각형 50"/>
          <p:cNvSpPr/>
          <p:nvPr/>
        </p:nvSpPr>
        <p:spPr>
          <a:xfrm>
            <a:off x="7032030" y="3792366"/>
            <a:ext cx="8146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prstClr val="black"/>
                </a:solidFill>
                <a:latin typeface="Verdana" charset="0"/>
              </a:rPr>
              <a:t>≈</a:t>
            </a:r>
            <a:endParaRPr lang="ko-KR" altLang="en-US" sz="6000" dirty="0"/>
          </a:p>
        </p:txBody>
      </p:sp>
      <p:sp>
        <p:nvSpPr>
          <p:cNvPr id="53" name="타원형 설명선[O] 52"/>
          <p:cNvSpPr/>
          <p:nvPr/>
        </p:nvSpPr>
        <p:spPr>
          <a:xfrm>
            <a:off x="6316464" y="1675085"/>
            <a:ext cx="4725838" cy="1823643"/>
          </a:xfrm>
          <a:prstGeom prst="wedgeEllipseCallout">
            <a:avLst>
              <a:gd name="adj1" fmla="val -32954"/>
              <a:gd name="adj2" fmla="val 60486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798512" y="1948224"/>
            <a:ext cx="389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>
                <a:latin typeface="Ayuthaya" charset="-34"/>
                <a:ea typeface="Ayuthaya" charset="-34"/>
                <a:cs typeface="Ayuthaya" charset="-34"/>
              </a:rPr>
              <a:t>Matrix Factorization</a:t>
            </a:r>
            <a:endParaRPr kumimoji="1" lang="ko-KR" altLang="en-US" sz="3600" dirty="0">
              <a:latin typeface="Ayuthaya" charset="-34"/>
              <a:ea typeface="Ayuthaya" charset="-34"/>
              <a:cs typeface="Ayuthaya" charset="-34"/>
            </a:endParaRPr>
          </a:p>
        </p:txBody>
      </p:sp>
      <p:cxnSp>
        <p:nvCxnSpPr>
          <p:cNvPr id="22" name="직선 연결선[R] 21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52695" y="4814537"/>
            <a:ext cx="528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</a:rPr>
              <a:t>P and Q are much smaller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85287" y="2843603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B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G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0578" y="2862287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92035" y="2862287"/>
            <a:ext cx="61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85894" y="2862287"/>
            <a:ext cx="61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M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I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D</a:t>
            </a:r>
          </a:p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U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0510" y="2859932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00679" y="2845958"/>
            <a:ext cx="618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85894" y="3946086"/>
            <a:ext cx="618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4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pPr algn="ctr"/>
            <a:r>
              <a:rPr kumimoji="1" lang="en-US" altLang="ko-KR" sz="24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3" name="호 42"/>
          <p:cNvSpPr/>
          <p:nvPr/>
        </p:nvSpPr>
        <p:spPr>
          <a:xfrm rot="2746601">
            <a:off x="1845504" y="2046149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호 43"/>
          <p:cNvSpPr/>
          <p:nvPr/>
        </p:nvSpPr>
        <p:spPr>
          <a:xfrm rot="13480124">
            <a:off x="1864856" y="1979831"/>
            <a:ext cx="4643213" cy="4641895"/>
          </a:xfrm>
          <a:prstGeom prst="arc">
            <a:avLst>
              <a:gd name="adj1" fmla="val 16200000"/>
              <a:gd name="adj2" fmla="val 214618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2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79"/>
    </mc:Choice>
    <mc:Fallback xmlns="">
      <p:transition spd="slow" advTm="3607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247351" y="4064860"/>
            <a:ext cx="369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</a:rPr>
              <a:t>Condition : r &lt;&lt; m, n </a:t>
            </a:r>
            <a:endParaRPr kumimoji="1"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2" name="직선 연결선[R] 61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966428" y="2529367"/>
            <a:ext cx="1262141" cy="12514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341992" y="2752790"/>
            <a:ext cx="460197" cy="7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A</a:t>
            </a:r>
            <a:endParaRPr kumimoji="1" lang="ko-KR" altLang="en-US" sz="40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3266605" y="2668806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m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50" name="호 49"/>
          <p:cNvSpPr/>
          <p:nvPr/>
        </p:nvSpPr>
        <p:spPr>
          <a:xfrm rot="13720816">
            <a:off x="3700957" y="2527762"/>
            <a:ext cx="1425712" cy="1316247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호 50"/>
          <p:cNvSpPr/>
          <p:nvPr/>
        </p:nvSpPr>
        <p:spPr>
          <a:xfrm rot="19048579">
            <a:off x="3874937" y="2243180"/>
            <a:ext cx="1436774" cy="142013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74830" y="1779813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61442" y="2740393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latin typeface="Verdana" charset="0"/>
              </a:rPr>
              <a:t>≈</a:t>
            </a:r>
            <a:endParaRPr lang="ko-KR" altLang="en-US" sz="40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346297" y="2616581"/>
            <a:ext cx="423721" cy="11702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329836" y="2864133"/>
            <a:ext cx="499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/>
              <a:t>P</a:t>
            </a:r>
            <a:endParaRPr kumimoji="1" lang="ko-KR" altLang="en-US" sz="4000" baseline="300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225281" y="2951881"/>
            <a:ext cx="1162840" cy="5408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447349" y="2862809"/>
            <a:ext cx="75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Q</a:t>
            </a:r>
            <a:r>
              <a:rPr kumimoji="1" lang="en-US" altLang="ko-KR" sz="4000" baseline="30000" dirty="0"/>
              <a:t>T</a:t>
            </a:r>
            <a:endParaRPr kumimoji="1" lang="ko-KR" altLang="en-US" sz="4000" baseline="30000" dirty="0"/>
          </a:p>
        </p:txBody>
      </p:sp>
      <p:sp>
        <p:nvSpPr>
          <p:cNvPr id="58" name="TextBox 57"/>
          <p:cNvSpPr txBox="1"/>
          <p:nvPr/>
        </p:nvSpPr>
        <p:spPr>
          <a:xfrm>
            <a:off x="5753958" y="2430481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m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59" name="호 58"/>
          <p:cNvSpPr/>
          <p:nvPr/>
        </p:nvSpPr>
        <p:spPr>
          <a:xfrm rot="13530458">
            <a:off x="7055502" y="2910198"/>
            <a:ext cx="647517" cy="60939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871472" y="2445702"/>
            <a:ext cx="556171" cy="46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rgbClr val="C00000"/>
                </a:solidFill>
              </a:rPr>
              <a:t>r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40818" y="2123786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3" name="호 62"/>
          <p:cNvSpPr/>
          <p:nvPr/>
        </p:nvSpPr>
        <p:spPr>
          <a:xfrm rot="19067198">
            <a:off x="6259617" y="2443720"/>
            <a:ext cx="639303" cy="601660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331232" y="2027574"/>
            <a:ext cx="60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r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5" name="호 64"/>
          <p:cNvSpPr/>
          <p:nvPr/>
        </p:nvSpPr>
        <p:spPr>
          <a:xfrm rot="19048579">
            <a:off x="7104184" y="2621823"/>
            <a:ext cx="1436774" cy="142013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699270" y="5096232"/>
            <a:ext cx="8933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latin typeface="Consolas" charset="0"/>
                <a:ea typeface="Consolas" charset="0"/>
                <a:cs typeface="Consolas" charset="0"/>
              </a:rPr>
              <a:t>We can express a matrix A </a:t>
            </a:r>
          </a:p>
          <a:p>
            <a:pPr algn="ctr"/>
            <a:r>
              <a:rPr kumimoji="1" lang="en-US" altLang="ko-KR" sz="4000" dirty="0">
                <a:latin typeface="Consolas" charset="0"/>
                <a:ea typeface="Consolas" charset="0"/>
                <a:cs typeface="Consolas" charset="0"/>
              </a:rPr>
              <a:t>by two small matrices P and Q</a:t>
            </a:r>
            <a:endParaRPr kumimoji="1" lang="ko-KR" altLang="en-US" sz="4000" baseline="30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6"/>
    </mc:Choice>
    <mc:Fallback xmlns="">
      <p:transition spd="slow" advTm="1514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102150" y="3649701"/>
            <a:ext cx="428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</a:rPr>
              <a:t>Condition : r2 &lt;</a:t>
            </a:r>
            <a:r>
              <a:rPr kumimoji="1" lang="ko-KR" altLang="en-US" sz="2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</a:rPr>
              <a:t>r1 &lt;&lt; m, n </a:t>
            </a:r>
            <a:endParaRPr kumimoji="1"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65874" y="2124681"/>
            <a:ext cx="1262141" cy="12514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841438" y="2348104"/>
            <a:ext cx="460197" cy="7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A</a:t>
            </a:r>
            <a:endParaRPr kumimoji="1" lang="ko-KR" altLang="en-US" sz="4000" baseline="30000" dirty="0"/>
          </a:p>
        </p:txBody>
      </p:sp>
      <p:sp>
        <p:nvSpPr>
          <p:cNvPr id="31" name="직사각형 30"/>
          <p:cNvSpPr/>
          <p:nvPr/>
        </p:nvSpPr>
        <p:spPr>
          <a:xfrm>
            <a:off x="7558689" y="2306701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latin typeface="Verdana" charset="0"/>
              </a:rPr>
              <a:t>≈</a:t>
            </a:r>
            <a:endParaRPr lang="ko-KR" altLang="en-US" sz="4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343544" y="2182889"/>
            <a:ext cx="423721" cy="11702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327083" y="2430441"/>
            <a:ext cx="499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/>
              <a:t>P</a:t>
            </a:r>
            <a:endParaRPr kumimoji="1" lang="ko-KR" altLang="en-US" sz="4000" baseline="300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22528" y="2518189"/>
            <a:ext cx="1162840" cy="5408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327366" y="2405671"/>
            <a:ext cx="75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Q</a:t>
            </a:r>
            <a:r>
              <a:rPr kumimoji="1" lang="en-US" altLang="ko-KR" sz="4000" baseline="30000" dirty="0"/>
              <a:t>T</a:t>
            </a:r>
            <a:endParaRPr kumimoji="1" lang="ko-KR" altLang="en-US" sz="40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6051" y="2264120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m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37" name="호 36"/>
          <p:cNvSpPr/>
          <p:nvPr/>
        </p:nvSpPr>
        <p:spPr>
          <a:xfrm rot="13720816">
            <a:off x="2200403" y="2123076"/>
            <a:ext cx="1425712" cy="1316247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호 37"/>
          <p:cNvSpPr/>
          <p:nvPr/>
        </p:nvSpPr>
        <p:spPr>
          <a:xfrm rot="19048579">
            <a:off x="2374383" y="1838494"/>
            <a:ext cx="1436774" cy="142013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674276" y="1375127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51205" y="1996789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m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2" name="호 41"/>
          <p:cNvSpPr/>
          <p:nvPr/>
        </p:nvSpPr>
        <p:spPr>
          <a:xfrm rot="13530458">
            <a:off x="9052749" y="2476506"/>
            <a:ext cx="647517" cy="60939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796121" y="2153450"/>
            <a:ext cx="556171" cy="46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r2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38065" y="1690094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6" name="호 45"/>
          <p:cNvSpPr/>
          <p:nvPr/>
        </p:nvSpPr>
        <p:spPr>
          <a:xfrm rot="19067198">
            <a:off x="8256864" y="2010028"/>
            <a:ext cx="639303" cy="601660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328479" y="1593882"/>
            <a:ext cx="60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rgbClr val="C00000"/>
                </a:solidFill>
              </a:rPr>
              <a:t>r2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74722" y="2304309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latin typeface="Verdana" charset="0"/>
              </a:rPr>
              <a:t>≈</a:t>
            </a:r>
            <a:endParaRPr lang="ko-KR" altLang="en-US" sz="4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57420"/>
              </p:ext>
            </p:extLst>
          </p:nvPr>
        </p:nvGraphicFramePr>
        <p:xfrm>
          <a:off x="2070821" y="4362348"/>
          <a:ext cx="8128000" cy="207577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1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7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atin typeface="Consolas" charset="0"/>
                          <a:ea typeface="Consolas" charset="0"/>
                          <a:cs typeface="Consolas" charset="0"/>
                        </a:rPr>
                        <a:t>Large</a:t>
                      </a:r>
                      <a:r>
                        <a:rPr lang="en-US" altLang="ko-KR" sz="2800" b="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R</a:t>
                      </a:r>
                      <a:endParaRPr lang="ko-KR" altLang="en-US" sz="280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atin typeface="Consolas" charset="0"/>
                          <a:ea typeface="Consolas" charset="0"/>
                          <a:cs typeface="Consolas" charset="0"/>
                        </a:rPr>
                        <a:t>High accuracy</a:t>
                      </a:r>
                    </a:p>
                    <a:p>
                      <a:pPr algn="ctr" latinLnBrk="1"/>
                      <a:r>
                        <a:rPr lang="en-US" altLang="ko-KR" sz="2800" b="0" dirty="0">
                          <a:latin typeface="Consolas" charset="0"/>
                          <a:ea typeface="Consolas" charset="0"/>
                          <a:cs typeface="Consolas" charset="0"/>
                        </a:rPr>
                        <a:t>Low  compression</a:t>
                      </a:r>
                      <a:endParaRPr lang="ko-KR" altLang="en-US" sz="280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atin typeface="Consolas" charset="0"/>
                          <a:ea typeface="Consolas" charset="0"/>
                          <a:cs typeface="Consolas" charset="0"/>
                        </a:rPr>
                        <a:t>Low R</a:t>
                      </a:r>
                      <a:endParaRPr lang="ko-KR" altLang="en-US" sz="280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atin typeface="Consolas" charset="0"/>
                          <a:ea typeface="Consolas" charset="0"/>
                          <a:cs typeface="Consolas" charset="0"/>
                        </a:rPr>
                        <a:t>Low</a:t>
                      </a:r>
                      <a:r>
                        <a:rPr lang="en-US" altLang="ko-KR" sz="2800" b="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  accuracy</a:t>
                      </a:r>
                    </a:p>
                    <a:p>
                      <a:pPr algn="ctr" latinLnBrk="1"/>
                      <a:r>
                        <a:rPr lang="en-US" altLang="ko-KR" sz="2800" b="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High compression</a:t>
                      </a:r>
                      <a:endParaRPr lang="ko-KR" altLang="en-US" sz="280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2" name="직선 연결선[R] 61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4706735" y="2152538"/>
            <a:ext cx="1012170" cy="12514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963633" y="2403127"/>
            <a:ext cx="460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P</a:t>
            </a:r>
            <a:endParaRPr kumimoji="1" lang="ko-KR" altLang="en-US" sz="4000" baseline="30000" dirty="0"/>
          </a:p>
        </p:txBody>
      </p:sp>
      <p:sp>
        <p:nvSpPr>
          <p:cNvPr id="65" name="TextBox 64"/>
          <p:cNvSpPr txBox="1"/>
          <p:nvPr/>
        </p:nvSpPr>
        <p:spPr>
          <a:xfrm>
            <a:off x="4077399" y="2033287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m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6" name="호 65"/>
          <p:cNvSpPr/>
          <p:nvPr/>
        </p:nvSpPr>
        <p:spPr>
          <a:xfrm rot="13720816">
            <a:off x="4441263" y="2150933"/>
            <a:ext cx="1425712" cy="1316247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호 66"/>
          <p:cNvSpPr/>
          <p:nvPr/>
        </p:nvSpPr>
        <p:spPr>
          <a:xfrm rot="19048579">
            <a:off x="4570933" y="1949202"/>
            <a:ext cx="1231357" cy="1139706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633784" y="1543660"/>
            <a:ext cx="50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rgbClr val="C00000"/>
                </a:solidFill>
              </a:rPr>
              <a:t>r1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18110" y="2271377"/>
            <a:ext cx="1262141" cy="10280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275350" y="2457479"/>
            <a:ext cx="757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/>
              <a:t>Q</a:t>
            </a:r>
            <a:r>
              <a:rPr kumimoji="1" lang="en-US" altLang="ko-KR" sz="4000" baseline="30000"/>
              <a:t>T</a:t>
            </a:r>
            <a:endParaRPr kumimoji="1" lang="ko-KR" altLang="en-US" sz="4000" baseline="30000" dirty="0"/>
          </a:p>
        </p:txBody>
      </p:sp>
      <p:sp>
        <p:nvSpPr>
          <p:cNvPr id="73" name="호 72"/>
          <p:cNvSpPr/>
          <p:nvPr/>
        </p:nvSpPr>
        <p:spPr>
          <a:xfrm rot="13720816">
            <a:off x="5776085" y="2187025"/>
            <a:ext cx="1425712" cy="1316247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호 73"/>
          <p:cNvSpPr/>
          <p:nvPr/>
        </p:nvSpPr>
        <p:spPr>
          <a:xfrm rot="19048579">
            <a:off x="5950065" y="2019673"/>
            <a:ext cx="1436774" cy="142013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968606" y="1556306"/>
            <a:ext cx="29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25663" y="1766022"/>
            <a:ext cx="50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rgbClr val="C00000"/>
                </a:solidFill>
              </a:rPr>
              <a:t>r1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77" name="호 76"/>
          <p:cNvSpPr/>
          <p:nvPr/>
        </p:nvSpPr>
        <p:spPr>
          <a:xfrm rot="13720816">
            <a:off x="8048041" y="2091107"/>
            <a:ext cx="1425712" cy="1316247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호 77"/>
          <p:cNvSpPr/>
          <p:nvPr/>
        </p:nvSpPr>
        <p:spPr>
          <a:xfrm rot="19048579">
            <a:off x="9066635" y="2201151"/>
            <a:ext cx="1436774" cy="1420131"/>
          </a:xfrm>
          <a:prstGeom prst="arc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9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70"/>
    </mc:Choice>
    <mc:Fallback xmlns="">
      <p:transition spd="slow" advTm="184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79" y="2183363"/>
            <a:ext cx="3846755" cy="39281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6" y="2183363"/>
            <a:ext cx="3846755" cy="39281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80901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Original File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1088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R = 400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5"/>
    </mc:Choice>
    <mc:Fallback xmlns="">
      <p:transition spd="slow" advTm="1842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6" y="2183363"/>
            <a:ext cx="3846755" cy="3928188"/>
          </a:xfrm>
          <a:prstGeom prst="rect">
            <a:avLst/>
          </a:prstGeom>
        </p:spPr>
      </p:pic>
      <p:pic>
        <p:nvPicPr>
          <p:cNvPr id="11" name="Reduce200Second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3294" y="2183363"/>
            <a:ext cx="3846755" cy="3928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901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Original File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1088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R = 200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5"/>
    </mc:Choice>
    <mc:Fallback xmlns="">
      <p:transition spd="slow" advTm="544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6" y="2183363"/>
            <a:ext cx="3846755" cy="3924515"/>
          </a:xfrm>
          <a:prstGeom prst="rect">
            <a:avLst/>
          </a:prstGeom>
        </p:spPr>
      </p:pic>
      <p:pic>
        <p:nvPicPr>
          <p:cNvPr id="8" name="ReduceSecond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3294" y="2183363"/>
            <a:ext cx="3842754" cy="3924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0901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Original File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88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R = 100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"/>
    </mc:Choice>
    <mc:Fallback xmlns="">
      <p:transition spd="slow" advTm="471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6" y="2183363"/>
            <a:ext cx="3846755" cy="3924515"/>
          </a:xfrm>
          <a:prstGeom prst="rect">
            <a:avLst/>
          </a:prstGeom>
        </p:spPr>
      </p:pic>
      <p:pic>
        <p:nvPicPr>
          <p:cNvPr id="12" name="ReduceSecond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3294" y="2183363"/>
            <a:ext cx="3842754" cy="3924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901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Original File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1088" y="6274521"/>
            <a:ext cx="281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Consolas" charset="0"/>
                <a:ea typeface="Consolas" charset="0"/>
                <a:cs typeface="Consolas" charset="0"/>
              </a:rPr>
              <a:t>R = 20</a:t>
            </a:r>
            <a:endParaRPr kumimoji="1" lang="ko-KR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직선 연결선[R] 15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02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0"/>
    </mc:Choice>
    <mc:Fallback xmlns="">
      <p:transition spd="slow" advTm="1609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3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5945"/>
            <a:ext cx="8293100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7" r="9494"/>
          <a:stretch/>
        </p:blipFill>
        <p:spPr>
          <a:xfrm>
            <a:off x="7478486" y="195945"/>
            <a:ext cx="3575957" cy="1371600"/>
          </a:xfrm>
          <a:prstGeom prst="rect">
            <a:avLst/>
          </a:prstGeom>
        </p:spPr>
      </p:pic>
      <p:cxnSp>
        <p:nvCxnSpPr>
          <p:cNvPr id="16" name="직선 연결선[R] 15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683229250"/>
              </p:ext>
            </p:extLst>
          </p:nvPr>
        </p:nvGraphicFramePr>
        <p:xfrm>
          <a:off x="1101970" y="1779814"/>
          <a:ext cx="9589476" cy="476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613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60"/>
    </mc:Choice>
    <mc:Fallback xmlns="">
      <p:transition spd="slow" advTm="229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7700" y="2486196"/>
            <a:ext cx="3499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Let’s Begin!</a:t>
            </a:r>
            <a:endParaRPr kumimoji="1" lang="ko-KR" altLang="en-US" sz="60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6448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631">
        <p15:prstTrans prst="curtains"/>
      </p:transition>
    </mc:Choice>
    <mc:Fallback xmlns="">
      <p:transition spd="slow" advTm="63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4 (Demo)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7"/>
          <a:stretch/>
        </p:blipFill>
        <p:spPr>
          <a:xfrm>
            <a:off x="11047445" y="195945"/>
            <a:ext cx="788954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r="52715"/>
          <a:stretch/>
        </p:blipFill>
        <p:spPr>
          <a:xfrm>
            <a:off x="7859174" y="195945"/>
            <a:ext cx="1832468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8" r="9380"/>
          <a:stretch/>
        </p:blipFill>
        <p:spPr>
          <a:xfrm>
            <a:off x="5239310" y="195945"/>
            <a:ext cx="1791478" cy="137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00"/>
          <a:stretch/>
        </p:blipFill>
        <p:spPr>
          <a:xfrm>
            <a:off x="9663117" y="195945"/>
            <a:ext cx="1302025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75270" y="1189396"/>
            <a:ext cx="21956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Consolas" charset="0"/>
                <a:ea typeface="Consolas" charset="0"/>
                <a:cs typeface="Consolas" charset="0"/>
              </a:rPr>
              <a:t>Output Data</a:t>
            </a:r>
            <a:endParaRPr kumimoji="1" lang="ko-KR" altLang="en-US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46300" y="526614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/>
                </a:solidFill>
                <a:latin typeface="Verdana" charset="0"/>
              </a:rPr>
              <a:t>+</a:t>
            </a:r>
            <a:endParaRPr lang="ko-KR" altLang="en-US" sz="4000" dirty="0"/>
          </a:p>
        </p:txBody>
      </p:sp>
      <p:cxnSp>
        <p:nvCxnSpPr>
          <p:cNvPr id="13" name="직선 연결선[R] 12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7177" y="1738250"/>
            <a:ext cx="9310957" cy="49585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36"/>
    </mc:Choice>
    <mc:Fallback xmlns="">
      <p:transition spd="slow" advTm="5073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Step 4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2"/>
          <p:cNvCxnSpPr/>
          <p:nvPr/>
        </p:nvCxnSpPr>
        <p:spPr>
          <a:xfrm>
            <a:off x="11756574" y="1779814"/>
            <a:ext cx="0" cy="5078186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7"/>
          <a:stretch/>
        </p:blipFill>
        <p:spPr>
          <a:xfrm>
            <a:off x="11047445" y="195945"/>
            <a:ext cx="788954" cy="1371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r="52715"/>
          <a:stretch/>
        </p:blipFill>
        <p:spPr>
          <a:xfrm>
            <a:off x="7859174" y="195945"/>
            <a:ext cx="1832468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8" r="9380"/>
          <a:stretch/>
        </p:blipFill>
        <p:spPr>
          <a:xfrm>
            <a:off x="5239310" y="195945"/>
            <a:ext cx="1791478" cy="1371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00"/>
          <a:stretch/>
        </p:blipFill>
        <p:spPr>
          <a:xfrm>
            <a:off x="9663117" y="195945"/>
            <a:ext cx="1302025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75270" y="1189396"/>
            <a:ext cx="21956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latin typeface="Consolas" charset="0"/>
                <a:ea typeface="Consolas" charset="0"/>
                <a:cs typeface="Consolas" charset="0"/>
              </a:rPr>
              <a:t>Output Data</a:t>
            </a:r>
            <a:endParaRPr kumimoji="1" lang="ko-KR" altLang="en-US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46300" y="526614"/>
            <a:ext cx="604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/>
                </a:solidFill>
                <a:latin typeface="Verdana" charset="0"/>
              </a:rPr>
              <a:t>+</a:t>
            </a:r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990190" y="1801775"/>
            <a:ext cx="11201810" cy="4351338"/>
          </a:xfrm>
        </p:spPr>
        <p:txBody>
          <a:bodyPr>
            <a:normAutofit/>
          </a:bodyPr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32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dirty="0"/>
              <a:t>Benefit in this technique</a:t>
            </a:r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32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32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en-US" altLang="ko-KR" sz="3200" dirty="0"/>
              <a:t>Easy </a:t>
            </a:r>
            <a:r>
              <a:rPr lang="en-US" altLang="ko-KR" sz="3200" dirty="0">
                <a:solidFill>
                  <a:srgbClr val="C00000"/>
                </a:solidFill>
              </a:rPr>
              <a:t>access</a:t>
            </a:r>
            <a:br>
              <a:rPr lang="en-US" altLang="ko-KR" sz="3200" dirty="0"/>
            </a:br>
            <a:r>
              <a:rPr lang="en-US" altLang="ko-KR" sz="3200" dirty="0"/>
              <a:t>A[</a:t>
            </a:r>
            <a:r>
              <a:rPr lang="en-US" altLang="ko-KR" sz="3200" dirty="0" err="1"/>
              <a:t>i</a:t>
            </a:r>
            <a:r>
              <a:rPr lang="en-US" altLang="ko-KR" sz="3200" dirty="0"/>
              <a:t>, j] = P[</a:t>
            </a:r>
            <a:r>
              <a:rPr lang="en-US" altLang="ko-KR" sz="3200" dirty="0" err="1"/>
              <a:t>i</a:t>
            </a:r>
            <a:r>
              <a:rPr lang="en-US" altLang="ko-KR" sz="3200" dirty="0"/>
              <a:t>, :] * (Q[j, :])</a:t>
            </a:r>
            <a:r>
              <a:rPr lang="en-US" altLang="ko-KR" sz="3200" baseline="30000" dirty="0"/>
              <a:t>T</a:t>
            </a:r>
            <a:br>
              <a:rPr lang="en-US" altLang="ko-KR" sz="3200" baseline="30000" dirty="0"/>
            </a:br>
            <a:endParaRPr lang="en-US" altLang="ko-KR" sz="3200" baseline="300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lang="en-US" altLang="ko-KR" sz="3200" dirty="0"/>
              <a:t>Only need to store </a:t>
            </a:r>
            <a:r>
              <a:rPr lang="en-US" altLang="ko-KR" sz="3200" dirty="0">
                <a:solidFill>
                  <a:srgbClr val="C00000"/>
                </a:solidFill>
              </a:rPr>
              <a:t>P and Q </a:t>
            </a:r>
            <a:r>
              <a:rPr lang="en-US" altLang="ko-KR" sz="3200" dirty="0"/>
              <a:t>in practice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62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7"/>
    </mc:Choice>
    <mc:Fallback xmlns="">
      <p:transition spd="slow" advTm="3475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8596" y="2717504"/>
            <a:ext cx="3635829" cy="1325563"/>
          </a:xfrm>
        </p:spPr>
        <p:txBody>
          <a:bodyPr>
            <a:normAutofit/>
          </a:bodyPr>
          <a:lstStyle/>
          <a:p>
            <a:r>
              <a:rPr kumimoji="1" lang="en-US" altLang="ko-KR" sz="48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Thank You</a:t>
            </a:r>
            <a:endParaRPr kumimoji="1" lang="ko-KR" altLang="en-US" sz="48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8722">
            <a:off x="7411357" y="2425701"/>
            <a:ext cx="1231900" cy="1231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 rot="19975747">
            <a:off x="8589011" y="4777729"/>
            <a:ext cx="3635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8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Questions?</a:t>
            </a:r>
            <a:endParaRPr kumimoji="1" lang="ko-KR" altLang="en-US" sz="48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19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"/>
    </mc:Choice>
    <mc:Fallback xmlns="">
      <p:transition spd="slow" advTm="81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56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5357390"/>
            <a:ext cx="12192000" cy="14782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1257" y="5357391"/>
            <a:ext cx="4556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Background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71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24226">
        <p15:prstTrans prst="fallOver"/>
      </p:transition>
    </mc:Choice>
    <mc:Fallback xmlns="">
      <p:transition spd="slow" advTm="2422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/>
          <p:cNvSpPr txBox="1">
            <a:spLocks/>
          </p:cNvSpPr>
          <p:nvPr/>
        </p:nvSpPr>
        <p:spPr>
          <a:xfrm>
            <a:off x="764446" y="-136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Background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92" y="432168"/>
            <a:ext cx="9878008" cy="6425832"/>
          </a:xfrm>
          <a:prstGeom prst="rect">
            <a:avLst/>
          </a:prstGeom>
        </p:spPr>
      </p:pic>
      <p:sp>
        <p:nvSpPr>
          <p:cNvPr id="6" name="타원형 설명선[O] 5"/>
          <p:cNvSpPr/>
          <p:nvPr/>
        </p:nvSpPr>
        <p:spPr>
          <a:xfrm>
            <a:off x="317241" y="1487976"/>
            <a:ext cx="4963222" cy="3606538"/>
          </a:xfrm>
          <a:prstGeom prst="wedgeEllipseCallout">
            <a:avLst>
              <a:gd name="adj1" fmla="val 55254"/>
              <a:gd name="adj2" fmla="val 2413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234241" y="2269372"/>
            <a:ext cx="6066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atin typeface="Ayuthaya" charset="-34"/>
                <a:ea typeface="Ayuthaya" charset="-34"/>
                <a:cs typeface="Ayuthaya" charset="-34"/>
              </a:rPr>
              <a:t>We can </a:t>
            </a:r>
          </a:p>
          <a:p>
            <a:pPr algn="ctr"/>
            <a:r>
              <a:rPr kumimoji="1" lang="en-US" altLang="ko-KR" sz="3600" dirty="0">
                <a:latin typeface="Ayuthaya" charset="-34"/>
                <a:ea typeface="Ayuthaya" charset="-34"/>
                <a:cs typeface="Ayuthaya" charset="-34"/>
              </a:rPr>
              <a:t>print out </a:t>
            </a:r>
          </a:p>
          <a:p>
            <a:pPr algn="ctr"/>
            <a:r>
              <a:rPr kumimoji="1" lang="en-US" altLang="ko-KR" sz="3600" dirty="0">
                <a:latin typeface="Ayuthaya" charset="-34"/>
                <a:ea typeface="Ayuthaya" charset="-34"/>
                <a:cs typeface="Ayuthaya" charset="-34"/>
              </a:rPr>
              <a:t>the 3D volume!</a:t>
            </a:r>
            <a:endParaRPr kumimoji="1" lang="ko-KR" altLang="en-US" sz="3600" dirty="0">
              <a:latin typeface="Ayuthaya" charset="-34"/>
              <a:ea typeface="Ayuthaya" charset="-34"/>
              <a:cs typeface="Ayuthaya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7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9405"/>
    </mc:Choice>
    <mc:Fallback xmlns="">
      <p:transition advClick="0" advTm="2940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88538"/>
            <a:ext cx="12192000" cy="48339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5" r="8894"/>
          <a:stretch/>
        </p:blipFill>
        <p:spPr>
          <a:xfrm>
            <a:off x="0" y="2161916"/>
            <a:ext cx="4036064" cy="3105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2"/>
          <a:stretch/>
        </p:blipFill>
        <p:spPr>
          <a:xfrm>
            <a:off x="8171517" y="2161914"/>
            <a:ext cx="4041706" cy="31058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062" y="2161915"/>
            <a:ext cx="4141099" cy="3105825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764446" y="-136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Background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>
          <a:xfrm>
            <a:off x="7984671" y="0"/>
            <a:ext cx="420732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4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255"/>
    </mc:Choice>
    <mc:Fallback xmlns="">
      <p:transition advClick="0" advTm="24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74 0 L -3.95833E-6 0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>
          <a:xfrm>
            <a:off x="7984671" y="0"/>
            <a:ext cx="4207328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4" t="33627" r="5311" b="13703"/>
          <a:stretch/>
        </p:blipFill>
        <p:spPr>
          <a:xfrm>
            <a:off x="1938669" y="1462088"/>
            <a:ext cx="4325049" cy="4344987"/>
          </a:xfrm>
          <a:prstGeom prst="ellipse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764446" y="-1361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Background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25747" y="1462087"/>
            <a:ext cx="4344987" cy="4344987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84671" y="0"/>
            <a:ext cx="4207328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960429" y="3298373"/>
            <a:ext cx="457200" cy="457200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/>
          <p:cNvCxnSpPr>
            <a:endCxn id="14" idx="0"/>
          </p:cNvCxnSpPr>
          <p:nvPr/>
        </p:nvCxnSpPr>
        <p:spPr>
          <a:xfrm>
            <a:off x="4800600" y="1583871"/>
            <a:ext cx="5388429" cy="1714502"/>
          </a:xfrm>
          <a:prstGeom prst="line">
            <a:avLst/>
          </a:prstGeom>
          <a:ln w="762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>
            <a:endCxn id="14" idx="4"/>
          </p:cNvCxnSpPr>
          <p:nvPr/>
        </p:nvCxnSpPr>
        <p:spPr>
          <a:xfrm flipV="1">
            <a:off x="4996543" y="3755573"/>
            <a:ext cx="5192486" cy="1894114"/>
          </a:xfrm>
          <a:prstGeom prst="line">
            <a:avLst/>
          </a:prstGeom>
          <a:ln w="762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2329" y="3090354"/>
            <a:ext cx="34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Too Big!</a:t>
            </a:r>
            <a:endParaRPr kumimoji="1" lang="ko-KR" altLang="en-US" sz="60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4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557"/>
    </mc:Choice>
    <mc:Fallback xmlns="">
      <p:transition advClick="0" advTm="1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64446" y="-136167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Goal</a:t>
            </a:r>
            <a:endParaRPr kumimoji="1"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6957" y="0"/>
            <a:ext cx="375147" cy="7837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522104" y="1825625"/>
            <a:ext cx="11201810" cy="4351338"/>
          </a:xfrm>
        </p:spPr>
        <p:txBody>
          <a:bodyPr>
            <a:normAutofit/>
          </a:bodyPr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32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sz="3200" dirty="0"/>
              <a:t>develop data compression schemes that can</a:t>
            </a:r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32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AutoNum type="arabicPeriod"/>
            </a:pPr>
            <a:r>
              <a:rPr kumimoji="1" lang="en-US" altLang="ko-KR" sz="3200" dirty="0"/>
              <a:t>Sharp </a:t>
            </a:r>
            <a:r>
              <a:rPr kumimoji="1" lang="en-US" altLang="ko-KR" sz="3200" dirty="0">
                <a:solidFill>
                  <a:srgbClr val="C00000"/>
                </a:solidFill>
              </a:rPr>
              <a:t>decrease</a:t>
            </a:r>
            <a:r>
              <a:rPr kumimoji="1" lang="en-US" altLang="ko-KR" sz="3200" dirty="0"/>
              <a:t> in </a:t>
            </a:r>
            <a:r>
              <a:rPr kumimoji="1" lang="en-US" altLang="ko-KR" sz="3200" dirty="0">
                <a:solidFill>
                  <a:srgbClr val="C00000"/>
                </a:solidFill>
              </a:rPr>
              <a:t>data size</a:t>
            </a:r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AutoNum type="arabicPeriod"/>
            </a:pPr>
            <a:endParaRPr kumimoji="1" lang="en-US" altLang="ko-KR" sz="800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+mj-lt"/>
              <a:buAutoNum type="arabicPeriod"/>
            </a:pPr>
            <a:r>
              <a:rPr kumimoji="1" lang="en-US" altLang="ko-KR" sz="3200" dirty="0"/>
              <a:t>Maintain high efficiency for common volume </a:t>
            </a:r>
            <a:r>
              <a:rPr kumimoji="1" lang="en-US" altLang="ko-KR" sz="3200" dirty="0">
                <a:solidFill>
                  <a:srgbClr val="C00000"/>
                </a:solidFill>
              </a:rPr>
              <a:t>lookup operations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743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3"/>
    </mc:Choice>
    <mc:Fallback xmlns="">
      <p:transition spd="slow" advTm="1405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3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|1.3|0.3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|1.3|0.3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|1.3|0.3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|1.3|0.3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4|1.3|0.3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5|0.5|0.3|0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14968</TotalTime>
  <Words>2091</Words>
  <Application>Microsoft Office PowerPoint</Application>
  <PresentationFormat>와이드스크린</PresentationFormat>
  <Paragraphs>541</Paragraphs>
  <Slides>42</Slides>
  <Notes>42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Ayuthaya</vt:lpstr>
      <vt:lpstr>HeadLineA</vt:lpstr>
      <vt:lpstr>맑은 고딕</vt:lpstr>
      <vt:lpstr>Arial</vt:lpstr>
      <vt:lpstr>Consolas</vt:lpstr>
      <vt:lpstr>Verdana</vt:lpstr>
      <vt:lpstr>Office 테마</vt:lpstr>
      <vt:lpstr>Efficient Compression of 3D Volumes</vt:lpstr>
      <vt:lpstr>Outline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Goal</vt:lpstr>
      <vt:lpstr>Overview</vt:lpstr>
      <vt:lpstr>Overview</vt:lpstr>
      <vt:lpstr>Overview</vt:lpstr>
      <vt:lpstr>Overview</vt:lpstr>
      <vt:lpstr>Overview</vt:lpstr>
      <vt:lpstr>Progress</vt:lpstr>
      <vt:lpstr>Progress</vt:lpstr>
      <vt:lpstr>Step 1</vt:lpstr>
      <vt:lpstr>Step 1</vt:lpstr>
      <vt:lpstr>Step 1</vt:lpstr>
      <vt:lpstr>Step 1</vt:lpstr>
      <vt:lpstr>Step 1</vt:lpstr>
      <vt:lpstr>PowerPoint 프레젠테이션</vt:lpstr>
      <vt:lpstr>PowerPoint 프레젠테이션</vt:lpstr>
      <vt:lpstr>Step 1</vt:lpstr>
      <vt:lpstr>Step 1</vt:lpstr>
      <vt:lpstr>Step 2</vt:lpstr>
      <vt:lpstr>Step 2</vt:lpstr>
      <vt:lpstr>Step 2</vt:lpstr>
      <vt:lpstr>Step 2</vt:lpstr>
      <vt:lpstr>Step 2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4 (Demo)</vt:lpstr>
      <vt:lpstr>Step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Compression of 3D Volumes for Rendering and Visualization</dc:title>
  <dc:creator>Microsoft Office 사용자</dc:creator>
  <cp:lastModifiedBy>(컴퓨터공학부)조기상</cp:lastModifiedBy>
  <cp:revision>212</cp:revision>
  <dcterms:created xsi:type="dcterms:W3CDTF">2016-08-03T20:40:05Z</dcterms:created>
  <dcterms:modified xsi:type="dcterms:W3CDTF">2016-08-26T16:44:22Z</dcterms:modified>
</cp:coreProperties>
</file>